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87a6328bc2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87a6328bc2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8753338442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8753338442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87a6328bc2_1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87a6328bc2_1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7a6328bc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87a6328bc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87a6328bc2_1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87a6328bc2_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878fad36c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878fad36c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87bc18599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87bc18599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87a6328bc2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87a6328bc2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8e7218bc9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8e7218bc9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8d2682e5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8d2682e5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875333844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875333844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87bc185990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87bc18599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87a6328bc2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87a6328bc2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8e6deefa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8e6deefa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8e6deefad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8e6deefad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87bc18599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87bc18599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84549a2d83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84549a2d83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8412b94a2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8412b94a2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75333844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75333844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8753338442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8753338442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7a6328bc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7a6328bc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87bc18599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87bc18599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875333844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875333844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8753338442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8753338442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hyperlink" Target="https://www.ualberta.ca/en/computing-science/news-and-events/news/2021/march/nelson-amaral-awarded-with-2020-remote-teaching-award.html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ualberta.ca/en/computing-science/news-and-events/news/2021/march/nelson-amaral-awarded-with-2020-remote-teaching-award.html" TargetMode="External"/><Relationship Id="rId4" Type="http://schemas.openxmlformats.org/officeDocument/2006/relationships/hyperlink" Target="https://llvm.org/doxygen/AggressiveInstCombine_8cpp_source.html#l01008" TargetMode="External"/><Relationship Id="rId5" Type="http://schemas.openxmlformats.org/officeDocument/2006/relationships/hyperlink" Target="https://www.dfrobot.com/blog-13481.html" TargetMode="External"/><Relationship Id="rId6" Type="http://schemas.openxmlformats.org/officeDocument/2006/relationships/hyperlink" Target="https://www.youtube.com/watch?v=MgYOa-EkVr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hyperlink" Target="https://llvm.org/doxygen/AggressiveInstCombine_8cpp_source.html#l01008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84008" y="3707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Holistic View of LLVM’s Code Layout Passes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84000" y="2384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 Madison Bradley and Sarah Thomson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5784" y="3176775"/>
            <a:ext cx="2652432" cy="16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Information Gathering - Oct 10th 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We’re already there!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Creating a Google Spreadsheet with this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sub-pipeline has its own tab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 will share this once we’re done</a:t>
            </a:r>
            <a:endParaRPr/>
          </a:p>
        </p:txBody>
      </p:sp>
      <p:cxnSp>
        <p:nvCxnSpPr>
          <p:cNvPr id="160" name="Google Shape;160;p22"/>
          <p:cNvCxnSpPr>
            <a:endCxn id="161" idx="0"/>
          </p:cNvCxnSpPr>
          <p:nvPr/>
        </p:nvCxnSpPr>
        <p:spPr>
          <a:xfrm>
            <a:off x="8108419" y="406684"/>
            <a:ext cx="0" cy="164400"/>
          </a:xfrm>
          <a:prstGeom prst="straightConnector1">
            <a:avLst/>
          </a:prstGeom>
          <a:noFill/>
          <a:ln cap="flat" cmpd="sng" w="50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2" name="Google Shape;162;p22"/>
          <p:cNvGrpSpPr/>
          <p:nvPr/>
        </p:nvGrpSpPr>
        <p:grpSpPr>
          <a:xfrm>
            <a:off x="7231826" y="131825"/>
            <a:ext cx="1764132" cy="1662067"/>
            <a:chOff x="6644900" y="46200"/>
            <a:chExt cx="2187393" cy="2060839"/>
          </a:xfrm>
        </p:grpSpPr>
        <p:sp>
          <p:nvSpPr>
            <p:cNvPr id="163" name="Google Shape;163;p22"/>
            <p:cNvSpPr/>
            <p:nvPr/>
          </p:nvSpPr>
          <p:spPr>
            <a:xfrm>
              <a:off x="7288900" y="121201"/>
              <a:ext cx="885900" cy="305100"/>
            </a:xfrm>
            <a:prstGeom prst="rect">
              <a:avLst/>
            </a:prstGeom>
            <a:solidFill>
              <a:srgbClr val="A4C2F4"/>
            </a:solidFill>
            <a:ln cap="flat" cmpd="sng" w="4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300" lIns="39300" spcFirstLastPara="1" rIns="39300" wrap="square" tIns="3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2"/>
                <a:t>Information gathering/filtering</a:t>
              </a:r>
              <a:endParaRPr sz="602"/>
            </a:p>
          </p:txBody>
        </p:sp>
        <p:grpSp>
          <p:nvGrpSpPr>
            <p:cNvPr id="164" name="Google Shape;164;p22"/>
            <p:cNvGrpSpPr/>
            <p:nvPr/>
          </p:nvGrpSpPr>
          <p:grpSpPr>
            <a:xfrm>
              <a:off x="6644900" y="46200"/>
              <a:ext cx="2187393" cy="2060839"/>
              <a:chOff x="6644900" y="46200"/>
              <a:chExt cx="2187393" cy="2060839"/>
            </a:xfrm>
          </p:grpSpPr>
          <p:sp>
            <p:nvSpPr>
              <p:cNvPr id="165" name="Google Shape;165;p22"/>
              <p:cNvSpPr/>
              <p:nvPr/>
            </p:nvSpPr>
            <p:spPr>
              <a:xfrm>
                <a:off x="6644900" y="144300"/>
                <a:ext cx="622200" cy="3051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FF0000"/>
              </a:solidFill>
              <a:ln cap="flat" cmpd="sng" w="76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3725" lIns="73725" spcFirstLastPara="1" rIns="73725" wrap="square" tIns="73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29"/>
              </a:p>
            </p:txBody>
          </p:sp>
          <p:grpSp>
            <p:nvGrpSpPr>
              <p:cNvPr id="166" name="Google Shape;166;p22"/>
              <p:cNvGrpSpPr/>
              <p:nvPr/>
            </p:nvGrpSpPr>
            <p:grpSpPr>
              <a:xfrm>
                <a:off x="6711050" y="46200"/>
                <a:ext cx="2121243" cy="2060839"/>
                <a:chOff x="6711050" y="46200"/>
                <a:chExt cx="2121243" cy="2060839"/>
              </a:xfrm>
            </p:grpSpPr>
            <p:sp>
              <p:nvSpPr>
                <p:cNvPr id="161" name="Google Shape;161;p22"/>
                <p:cNvSpPr/>
                <p:nvPr/>
              </p:nvSpPr>
              <p:spPr>
                <a:xfrm>
                  <a:off x="7288860" y="590848"/>
                  <a:ext cx="885900" cy="3051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Information representation</a:t>
                  </a:r>
                  <a:endParaRPr sz="602"/>
                </a:p>
              </p:txBody>
            </p:sp>
            <p:sp>
              <p:nvSpPr>
                <p:cNvPr id="167" name="Google Shape;167;p22"/>
                <p:cNvSpPr/>
                <p:nvPr/>
              </p:nvSpPr>
              <p:spPr>
                <a:xfrm>
                  <a:off x="7987493" y="1196394"/>
                  <a:ext cx="844800" cy="3051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Pass results</a:t>
                  </a:r>
                  <a:endParaRPr sz="602"/>
                </a:p>
              </p:txBody>
            </p:sp>
            <p:sp>
              <p:nvSpPr>
                <p:cNvPr id="168" name="Google Shape;168;p22"/>
                <p:cNvSpPr/>
                <p:nvPr/>
              </p:nvSpPr>
              <p:spPr>
                <a:xfrm>
                  <a:off x="6711050" y="1196394"/>
                  <a:ext cx="885900" cy="3051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Pass actions</a:t>
                  </a:r>
                  <a:endParaRPr sz="602"/>
                </a:p>
              </p:txBody>
            </p:sp>
            <p:sp>
              <p:nvSpPr>
                <p:cNvPr id="169" name="Google Shape;169;p22"/>
                <p:cNvSpPr/>
                <p:nvPr/>
              </p:nvSpPr>
              <p:spPr>
                <a:xfrm>
                  <a:off x="7288900" y="1801939"/>
                  <a:ext cx="859800" cy="305100"/>
                </a:xfrm>
                <a:prstGeom prst="rect">
                  <a:avLst/>
                </a:prstGeom>
                <a:solidFill>
                  <a:srgbClr val="E6B8AF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Evaluation</a:t>
                  </a:r>
                  <a:endParaRPr sz="602"/>
                </a:p>
              </p:txBody>
            </p:sp>
            <p:cxnSp>
              <p:nvCxnSpPr>
                <p:cNvPr id="170" name="Google Shape;170;p22"/>
                <p:cNvCxnSpPr>
                  <a:stCxn id="161" idx="2"/>
                  <a:endCxn id="168" idx="0"/>
                </p:cNvCxnSpPr>
                <p:nvPr/>
              </p:nvCxnSpPr>
              <p:spPr>
                <a:xfrm flipH="1">
                  <a:off x="7154010" y="895948"/>
                  <a:ext cx="5778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71" name="Google Shape;171;p22"/>
                <p:cNvCxnSpPr>
                  <a:stCxn id="161" idx="2"/>
                  <a:endCxn id="167" idx="0"/>
                </p:cNvCxnSpPr>
                <p:nvPr/>
              </p:nvCxnSpPr>
              <p:spPr>
                <a:xfrm>
                  <a:off x="7731810" y="895948"/>
                  <a:ext cx="6780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72" name="Google Shape;172;p22"/>
                <p:cNvCxnSpPr>
                  <a:stCxn id="168" idx="2"/>
                  <a:endCxn id="169" idx="0"/>
                </p:cNvCxnSpPr>
                <p:nvPr/>
              </p:nvCxnSpPr>
              <p:spPr>
                <a:xfrm>
                  <a:off x="7154000" y="1501494"/>
                  <a:ext cx="5649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73" name="Google Shape;173;p22"/>
                <p:cNvCxnSpPr>
                  <a:stCxn id="167" idx="2"/>
                  <a:endCxn id="169" idx="0"/>
                </p:cNvCxnSpPr>
                <p:nvPr/>
              </p:nvCxnSpPr>
              <p:spPr>
                <a:xfrm flipH="1">
                  <a:off x="7718693" y="1501494"/>
                  <a:ext cx="6912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74" name="Google Shape;174;p22"/>
                <p:cNvSpPr/>
                <p:nvPr/>
              </p:nvSpPr>
              <p:spPr>
                <a:xfrm>
                  <a:off x="7200200" y="46200"/>
                  <a:ext cx="1063200" cy="501300"/>
                </a:xfrm>
                <a:prstGeom prst="ellipse">
                  <a:avLst/>
                </a:prstGeom>
                <a:noFill/>
                <a:ln cap="flat" cmpd="sng" w="23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73725" lIns="73725" spcFirstLastPara="1" rIns="73725" wrap="square" tIns="73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29"/>
                </a:p>
              </p:txBody>
            </p:sp>
          </p:grpSp>
        </p:grpSp>
      </p:grp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8487" y="2331900"/>
            <a:ext cx="7367024" cy="250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2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2: Information representation - Oct 31st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4" name="Google Shape;18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Once we have the data, how do we represent it?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up a graph representation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 each pass as a node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Edges show the ordering of passes and pass dependencies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Edges also show analysis invalidations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visualization purposes, and so we can better reason about the pipeline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PS: Would be </a:t>
            </a:r>
            <a:r>
              <a:rPr i="1" lang="en"/>
              <a:t>really</a:t>
            </a:r>
            <a:r>
              <a:rPr lang="en"/>
              <a:t> cool to build an interactive visualization tool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Enable/disable certain conditions (eg. optimization level, PGO passes)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Zoom in on subsections of the pipeline (eg. module simplification)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Checkboxes to enable visualization of certain components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Enter code to see how it flows through the pipeline </a:t>
            </a:r>
            <a:r>
              <a:rPr lang="en"/>
              <a:t>à la Godbolt</a:t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7222764" y="192313"/>
            <a:ext cx="1773195" cy="1601579"/>
            <a:chOff x="6633663" y="121201"/>
            <a:chExt cx="2198629" cy="1985838"/>
          </a:xfrm>
        </p:grpSpPr>
        <p:sp>
          <p:nvSpPr>
            <p:cNvPr id="186" name="Google Shape;186;p23"/>
            <p:cNvSpPr/>
            <p:nvPr/>
          </p:nvSpPr>
          <p:spPr>
            <a:xfrm>
              <a:off x="7288900" y="121201"/>
              <a:ext cx="885900" cy="305100"/>
            </a:xfrm>
            <a:prstGeom prst="rect">
              <a:avLst/>
            </a:prstGeom>
            <a:solidFill>
              <a:srgbClr val="A4C2F4"/>
            </a:solidFill>
            <a:ln cap="flat" cmpd="sng" w="4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300" lIns="39300" spcFirstLastPara="1" rIns="39300" wrap="square" tIns="3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2"/>
                <a:t>Information gathering/filtering</a:t>
              </a:r>
              <a:endParaRPr sz="602"/>
            </a:p>
          </p:txBody>
        </p:sp>
        <p:grpSp>
          <p:nvGrpSpPr>
            <p:cNvPr id="187" name="Google Shape;187;p23"/>
            <p:cNvGrpSpPr/>
            <p:nvPr/>
          </p:nvGrpSpPr>
          <p:grpSpPr>
            <a:xfrm>
              <a:off x="6633663" y="492759"/>
              <a:ext cx="2198629" cy="1614280"/>
              <a:chOff x="6633663" y="492759"/>
              <a:chExt cx="2198629" cy="1614280"/>
            </a:xfrm>
          </p:grpSpPr>
          <p:sp>
            <p:nvSpPr>
              <p:cNvPr id="188" name="Google Shape;188;p23"/>
              <p:cNvSpPr/>
              <p:nvPr/>
            </p:nvSpPr>
            <p:spPr>
              <a:xfrm>
                <a:off x="6633663" y="590859"/>
                <a:ext cx="622200" cy="3051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FF0000"/>
              </a:solidFill>
              <a:ln cap="flat" cmpd="sng" w="76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3725" lIns="73725" spcFirstLastPara="1" rIns="73725" wrap="square" tIns="73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29"/>
              </a:p>
            </p:txBody>
          </p:sp>
          <p:grpSp>
            <p:nvGrpSpPr>
              <p:cNvPr id="189" name="Google Shape;189;p23"/>
              <p:cNvGrpSpPr/>
              <p:nvPr/>
            </p:nvGrpSpPr>
            <p:grpSpPr>
              <a:xfrm>
                <a:off x="6711050" y="492759"/>
                <a:ext cx="2121243" cy="1614280"/>
                <a:chOff x="6711050" y="492759"/>
                <a:chExt cx="2121243" cy="1614280"/>
              </a:xfrm>
            </p:grpSpPr>
            <p:sp>
              <p:nvSpPr>
                <p:cNvPr id="190" name="Google Shape;190;p23"/>
                <p:cNvSpPr/>
                <p:nvPr/>
              </p:nvSpPr>
              <p:spPr>
                <a:xfrm>
                  <a:off x="7288860" y="590848"/>
                  <a:ext cx="885900" cy="3051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Information representation</a:t>
                  </a:r>
                  <a:endParaRPr sz="602"/>
                </a:p>
              </p:txBody>
            </p:sp>
            <p:sp>
              <p:nvSpPr>
                <p:cNvPr id="191" name="Google Shape;191;p23"/>
                <p:cNvSpPr/>
                <p:nvPr/>
              </p:nvSpPr>
              <p:spPr>
                <a:xfrm>
                  <a:off x="7987493" y="1196394"/>
                  <a:ext cx="844800" cy="3051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Pass results</a:t>
                  </a:r>
                  <a:endParaRPr sz="602"/>
                </a:p>
              </p:txBody>
            </p:sp>
            <p:sp>
              <p:nvSpPr>
                <p:cNvPr id="192" name="Google Shape;192;p23"/>
                <p:cNvSpPr/>
                <p:nvPr/>
              </p:nvSpPr>
              <p:spPr>
                <a:xfrm>
                  <a:off x="6711050" y="1196394"/>
                  <a:ext cx="885900" cy="3051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Pass actions</a:t>
                  </a:r>
                  <a:endParaRPr sz="602"/>
                </a:p>
              </p:txBody>
            </p:sp>
            <p:sp>
              <p:nvSpPr>
                <p:cNvPr id="193" name="Google Shape;193;p23"/>
                <p:cNvSpPr/>
                <p:nvPr/>
              </p:nvSpPr>
              <p:spPr>
                <a:xfrm>
                  <a:off x="7288900" y="1801939"/>
                  <a:ext cx="859800" cy="305100"/>
                </a:xfrm>
                <a:prstGeom prst="rect">
                  <a:avLst/>
                </a:prstGeom>
                <a:solidFill>
                  <a:srgbClr val="E6B8AF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Evaluation</a:t>
                  </a:r>
                  <a:endParaRPr sz="602"/>
                </a:p>
              </p:txBody>
            </p:sp>
            <p:cxnSp>
              <p:nvCxnSpPr>
                <p:cNvPr id="194" name="Google Shape;194;p23"/>
                <p:cNvCxnSpPr>
                  <a:stCxn id="190" idx="2"/>
                  <a:endCxn id="192" idx="0"/>
                </p:cNvCxnSpPr>
                <p:nvPr/>
              </p:nvCxnSpPr>
              <p:spPr>
                <a:xfrm flipH="1">
                  <a:off x="7154010" y="895948"/>
                  <a:ext cx="5778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95" name="Google Shape;195;p23"/>
                <p:cNvCxnSpPr>
                  <a:stCxn id="190" idx="2"/>
                  <a:endCxn id="191" idx="0"/>
                </p:cNvCxnSpPr>
                <p:nvPr/>
              </p:nvCxnSpPr>
              <p:spPr>
                <a:xfrm>
                  <a:off x="7731810" y="895948"/>
                  <a:ext cx="6780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96" name="Google Shape;196;p23"/>
                <p:cNvCxnSpPr>
                  <a:stCxn id="192" idx="2"/>
                  <a:endCxn id="193" idx="0"/>
                </p:cNvCxnSpPr>
                <p:nvPr/>
              </p:nvCxnSpPr>
              <p:spPr>
                <a:xfrm>
                  <a:off x="7154000" y="1501494"/>
                  <a:ext cx="5649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97" name="Google Shape;197;p23"/>
                <p:cNvCxnSpPr>
                  <a:stCxn id="191" idx="2"/>
                  <a:endCxn id="193" idx="0"/>
                </p:cNvCxnSpPr>
                <p:nvPr/>
              </p:nvCxnSpPr>
              <p:spPr>
                <a:xfrm flipH="1">
                  <a:off x="7718693" y="1501494"/>
                  <a:ext cx="6912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98" name="Google Shape;198;p23"/>
                <p:cNvSpPr/>
                <p:nvPr/>
              </p:nvSpPr>
              <p:spPr>
                <a:xfrm>
                  <a:off x="7188963" y="492759"/>
                  <a:ext cx="1063200" cy="501300"/>
                </a:xfrm>
                <a:prstGeom prst="ellipse">
                  <a:avLst/>
                </a:prstGeom>
                <a:noFill/>
                <a:ln cap="flat" cmpd="sng" w="23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73725" lIns="73725" spcFirstLastPara="1" rIns="73725" wrap="square" tIns="73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29"/>
                </a:p>
              </p:txBody>
            </p:sp>
          </p:grpSp>
        </p:grpSp>
      </p:grpSp>
      <p:sp>
        <p:nvSpPr>
          <p:cNvPr id="199" name="Google Shape;199;p23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3-1: Pass Actions - Nov 19th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311700" y="1152475"/>
            <a:ext cx="85206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we search for redundancies/improvements by </a:t>
            </a:r>
            <a:br>
              <a:rPr lang="en"/>
            </a:br>
            <a:r>
              <a:rPr lang="en"/>
              <a:t>collecting and exploring the </a:t>
            </a:r>
            <a:r>
              <a:rPr lang="en"/>
              <a:t>actions</a:t>
            </a:r>
            <a:r>
              <a:rPr lang="en"/>
              <a:t> that are done between passes? </a:t>
            </a:r>
            <a:endParaRPr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6751239" y="192313"/>
            <a:ext cx="2244720" cy="1601579"/>
            <a:chOff x="6049007" y="121201"/>
            <a:chExt cx="2783285" cy="1985838"/>
          </a:xfrm>
        </p:grpSpPr>
        <p:sp>
          <p:nvSpPr>
            <p:cNvPr id="208" name="Google Shape;208;p24"/>
            <p:cNvSpPr/>
            <p:nvPr/>
          </p:nvSpPr>
          <p:spPr>
            <a:xfrm>
              <a:off x="7288900" y="121201"/>
              <a:ext cx="885900" cy="305100"/>
            </a:xfrm>
            <a:prstGeom prst="rect">
              <a:avLst/>
            </a:prstGeom>
            <a:solidFill>
              <a:srgbClr val="A4C2F4"/>
            </a:solidFill>
            <a:ln cap="flat" cmpd="sng" w="4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300" lIns="39300" spcFirstLastPara="1" rIns="39300" wrap="square" tIns="3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2"/>
                <a:t>Information gathering/filtering</a:t>
              </a:r>
              <a:endParaRPr sz="602"/>
            </a:p>
          </p:txBody>
        </p:sp>
        <p:grpSp>
          <p:nvGrpSpPr>
            <p:cNvPr id="209" name="Google Shape;209;p24"/>
            <p:cNvGrpSpPr/>
            <p:nvPr/>
          </p:nvGrpSpPr>
          <p:grpSpPr>
            <a:xfrm>
              <a:off x="6049007" y="590848"/>
              <a:ext cx="2783285" cy="1516191"/>
              <a:chOff x="6049007" y="590848"/>
              <a:chExt cx="2783285" cy="1516191"/>
            </a:xfrm>
          </p:grpSpPr>
          <p:sp>
            <p:nvSpPr>
              <p:cNvPr id="210" name="Google Shape;210;p24"/>
              <p:cNvSpPr/>
              <p:nvPr/>
            </p:nvSpPr>
            <p:spPr>
              <a:xfrm>
                <a:off x="6049007" y="1196408"/>
                <a:ext cx="622200" cy="3051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FF0000"/>
              </a:solidFill>
              <a:ln cap="flat" cmpd="sng" w="76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3725" lIns="73725" spcFirstLastPara="1" rIns="73725" wrap="square" tIns="73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29"/>
              </a:p>
            </p:txBody>
          </p:sp>
          <p:grpSp>
            <p:nvGrpSpPr>
              <p:cNvPr id="211" name="Google Shape;211;p24"/>
              <p:cNvGrpSpPr/>
              <p:nvPr/>
            </p:nvGrpSpPr>
            <p:grpSpPr>
              <a:xfrm>
                <a:off x="6604307" y="590848"/>
                <a:ext cx="2227985" cy="1516191"/>
                <a:chOff x="6604307" y="590848"/>
                <a:chExt cx="2227985" cy="1516191"/>
              </a:xfrm>
            </p:grpSpPr>
            <p:sp>
              <p:nvSpPr>
                <p:cNvPr id="212" name="Google Shape;212;p24"/>
                <p:cNvSpPr/>
                <p:nvPr/>
              </p:nvSpPr>
              <p:spPr>
                <a:xfrm>
                  <a:off x="7288860" y="590848"/>
                  <a:ext cx="885900" cy="3051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Information representation</a:t>
                  </a:r>
                  <a:endParaRPr sz="602"/>
                </a:p>
              </p:txBody>
            </p:sp>
            <p:sp>
              <p:nvSpPr>
                <p:cNvPr id="213" name="Google Shape;213;p24"/>
                <p:cNvSpPr/>
                <p:nvPr/>
              </p:nvSpPr>
              <p:spPr>
                <a:xfrm>
                  <a:off x="7987493" y="1196394"/>
                  <a:ext cx="844800" cy="3051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Pass results</a:t>
                  </a:r>
                  <a:endParaRPr sz="602"/>
                </a:p>
              </p:txBody>
            </p:sp>
            <p:sp>
              <p:nvSpPr>
                <p:cNvPr id="214" name="Google Shape;214;p24"/>
                <p:cNvSpPr/>
                <p:nvPr/>
              </p:nvSpPr>
              <p:spPr>
                <a:xfrm>
                  <a:off x="6711050" y="1196394"/>
                  <a:ext cx="885900" cy="3051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Pass actions</a:t>
                  </a:r>
                  <a:endParaRPr sz="602"/>
                </a:p>
              </p:txBody>
            </p:sp>
            <p:sp>
              <p:nvSpPr>
                <p:cNvPr id="215" name="Google Shape;215;p24"/>
                <p:cNvSpPr/>
                <p:nvPr/>
              </p:nvSpPr>
              <p:spPr>
                <a:xfrm>
                  <a:off x="7288900" y="1801939"/>
                  <a:ext cx="859800" cy="305100"/>
                </a:xfrm>
                <a:prstGeom prst="rect">
                  <a:avLst/>
                </a:prstGeom>
                <a:solidFill>
                  <a:srgbClr val="E6B8AF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Evaluation</a:t>
                  </a:r>
                  <a:endParaRPr sz="602"/>
                </a:p>
              </p:txBody>
            </p:sp>
            <p:cxnSp>
              <p:nvCxnSpPr>
                <p:cNvPr id="216" name="Google Shape;216;p24"/>
                <p:cNvCxnSpPr>
                  <a:stCxn id="212" idx="2"/>
                  <a:endCxn id="214" idx="0"/>
                </p:cNvCxnSpPr>
                <p:nvPr/>
              </p:nvCxnSpPr>
              <p:spPr>
                <a:xfrm flipH="1">
                  <a:off x="7154010" y="895948"/>
                  <a:ext cx="5778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7" name="Google Shape;217;p24"/>
                <p:cNvCxnSpPr>
                  <a:stCxn id="212" idx="2"/>
                  <a:endCxn id="213" idx="0"/>
                </p:cNvCxnSpPr>
                <p:nvPr/>
              </p:nvCxnSpPr>
              <p:spPr>
                <a:xfrm>
                  <a:off x="7731810" y="895948"/>
                  <a:ext cx="6780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8" name="Google Shape;218;p24"/>
                <p:cNvCxnSpPr>
                  <a:stCxn id="214" idx="2"/>
                  <a:endCxn id="215" idx="0"/>
                </p:cNvCxnSpPr>
                <p:nvPr/>
              </p:nvCxnSpPr>
              <p:spPr>
                <a:xfrm>
                  <a:off x="7154000" y="1501494"/>
                  <a:ext cx="5649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219" name="Google Shape;219;p24"/>
                <p:cNvCxnSpPr>
                  <a:stCxn id="213" idx="2"/>
                  <a:endCxn id="215" idx="0"/>
                </p:cNvCxnSpPr>
                <p:nvPr/>
              </p:nvCxnSpPr>
              <p:spPr>
                <a:xfrm flipH="1">
                  <a:off x="7718693" y="1501494"/>
                  <a:ext cx="6912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220" name="Google Shape;220;p24"/>
                <p:cNvSpPr/>
                <p:nvPr/>
              </p:nvSpPr>
              <p:spPr>
                <a:xfrm>
                  <a:off x="6604307" y="1098308"/>
                  <a:ext cx="1063200" cy="501300"/>
                </a:xfrm>
                <a:prstGeom prst="ellipse">
                  <a:avLst/>
                </a:prstGeom>
                <a:noFill/>
                <a:ln cap="flat" cmpd="sng" w="23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73725" lIns="73725" spcFirstLastPara="1" rIns="73725" wrap="square" tIns="73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29"/>
                </a:p>
              </p:txBody>
            </p:sp>
          </p:grpSp>
        </p:grpSp>
      </p:grpSp>
      <p:sp>
        <p:nvSpPr>
          <p:cNvPr id="221" name="Google Shape;221;p24"/>
          <p:cNvSpPr/>
          <p:nvPr/>
        </p:nvSpPr>
        <p:spPr>
          <a:xfrm>
            <a:off x="864850" y="2571750"/>
            <a:ext cx="8421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2382775" y="2571750"/>
            <a:ext cx="8421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4"/>
          <p:cNvSpPr/>
          <p:nvPr/>
        </p:nvSpPr>
        <p:spPr>
          <a:xfrm>
            <a:off x="962700" y="2753725"/>
            <a:ext cx="600900" cy="22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4"/>
          <p:cNvSpPr/>
          <p:nvPr/>
        </p:nvSpPr>
        <p:spPr>
          <a:xfrm>
            <a:off x="983200" y="2951725"/>
            <a:ext cx="600900" cy="22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4"/>
          <p:cNvSpPr/>
          <p:nvPr/>
        </p:nvSpPr>
        <p:spPr>
          <a:xfrm>
            <a:off x="2503375" y="2730925"/>
            <a:ext cx="600900" cy="22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4"/>
          <p:cNvSpPr/>
          <p:nvPr/>
        </p:nvSpPr>
        <p:spPr>
          <a:xfrm>
            <a:off x="2503375" y="2928925"/>
            <a:ext cx="600900" cy="22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4"/>
          <p:cNvSpPr/>
          <p:nvPr/>
        </p:nvSpPr>
        <p:spPr>
          <a:xfrm>
            <a:off x="700975" y="4237700"/>
            <a:ext cx="7383000" cy="24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4"/>
          <p:cNvSpPr txBox="1"/>
          <p:nvPr/>
        </p:nvSpPr>
        <p:spPr>
          <a:xfrm>
            <a:off x="3686700" y="4478900"/>
            <a:ext cx="17706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Pipeline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5068325" y="2571750"/>
            <a:ext cx="8421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4"/>
          <p:cNvSpPr/>
          <p:nvPr/>
        </p:nvSpPr>
        <p:spPr>
          <a:xfrm>
            <a:off x="6586250" y="2571750"/>
            <a:ext cx="8421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"/>
          <p:cNvSpPr/>
          <p:nvPr/>
        </p:nvSpPr>
        <p:spPr>
          <a:xfrm>
            <a:off x="5188913" y="2951725"/>
            <a:ext cx="600900" cy="22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4"/>
          <p:cNvSpPr/>
          <p:nvPr/>
        </p:nvSpPr>
        <p:spPr>
          <a:xfrm>
            <a:off x="6706850" y="2951727"/>
            <a:ext cx="600900" cy="22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5188925" y="2736913"/>
            <a:ext cx="600900" cy="228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6706850" y="2730925"/>
            <a:ext cx="600900" cy="2280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/>
          <p:nvPr/>
        </p:nvSpPr>
        <p:spPr>
          <a:xfrm>
            <a:off x="1784300" y="2826650"/>
            <a:ext cx="519900" cy="8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24"/>
          <p:cNvSpPr/>
          <p:nvPr/>
        </p:nvSpPr>
        <p:spPr>
          <a:xfrm>
            <a:off x="5988388" y="2817150"/>
            <a:ext cx="519900" cy="819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581375" y="2677450"/>
            <a:ext cx="371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263950" y="2563213"/>
            <a:ext cx="6009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BB0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263950" y="2753713"/>
            <a:ext cx="6009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BB1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0" name="Google Shape;240;p24"/>
          <p:cNvSpPr txBox="1"/>
          <p:nvPr/>
        </p:nvSpPr>
        <p:spPr>
          <a:xfrm>
            <a:off x="3303925" y="2563213"/>
            <a:ext cx="6009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BB1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1" name="Google Shape;241;p24"/>
          <p:cNvSpPr txBox="1"/>
          <p:nvPr/>
        </p:nvSpPr>
        <p:spPr>
          <a:xfrm>
            <a:off x="3303450" y="2803088"/>
            <a:ext cx="6009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BB0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2" name="Google Shape;242;p24"/>
          <p:cNvSpPr txBox="1"/>
          <p:nvPr/>
        </p:nvSpPr>
        <p:spPr>
          <a:xfrm>
            <a:off x="4525425" y="2813238"/>
            <a:ext cx="6009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BB0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3" name="Google Shape;243;p24"/>
          <p:cNvSpPr txBox="1"/>
          <p:nvPr/>
        </p:nvSpPr>
        <p:spPr>
          <a:xfrm>
            <a:off x="4525413" y="2563200"/>
            <a:ext cx="6009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BB1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4" name="Google Shape;244;p24"/>
          <p:cNvSpPr txBox="1"/>
          <p:nvPr/>
        </p:nvSpPr>
        <p:spPr>
          <a:xfrm>
            <a:off x="7573138" y="2793600"/>
            <a:ext cx="6009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BB1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1883775" y="1433875"/>
            <a:ext cx="5017410" cy="2616894"/>
          </a:xfrm>
          <a:prstGeom prst="irregularSeal1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REDUNDANT</a:t>
            </a:r>
            <a:endParaRPr sz="2400"/>
          </a:p>
        </p:txBody>
      </p:sp>
      <p:sp>
        <p:nvSpPr>
          <p:cNvPr id="246" name="Google Shape;246;p24"/>
          <p:cNvSpPr txBox="1"/>
          <p:nvPr/>
        </p:nvSpPr>
        <p:spPr>
          <a:xfrm>
            <a:off x="7573150" y="2563213"/>
            <a:ext cx="600900" cy="1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BB0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7" name="Google Shape;247;p24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3" name="Google Shape;253;p25"/>
          <p:cNvSpPr/>
          <p:nvPr/>
        </p:nvSpPr>
        <p:spPr>
          <a:xfrm>
            <a:off x="1096975" y="1474775"/>
            <a:ext cx="2348100" cy="1596900"/>
          </a:xfrm>
          <a:prstGeom prst="rect">
            <a:avLst/>
          </a:prstGeom>
          <a:solidFill>
            <a:schemeClr val="lt2"/>
          </a:solidFill>
          <a:ln cap="flat" cmpd="sng" w="265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4925" lIns="254925" spcFirstLastPara="1" rIns="254925" wrap="square" tIns="25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3"/>
          </a:p>
        </p:txBody>
      </p:sp>
      <p:sp>
        <p:nvSpPr>
          <p:cNvPr id="254" name="Google Shape;254;p25"/>
          <p:cNvSpPr/>
          <p:nvPr/>
        </p:nvSpPr>
        <p:spPr>
          <a:xfrm>
            <a:off x="5329384" y="1474775"/>
            <a:ext cx="2348100" cy="1596900"/>
          </a:xfrm>
          <a:prstGeom prst="rect">
            <a:avLst/>
          </a:prstGeom>
          <a:solidFill>
            <a:schemeClr val="lt2"/>
          </a:solidFill>
          <a:ln cap="flat" cmpd="sng" w="265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4925" lIns="254925" spcFirstLastPara="1" rIns="254925" wrap="square" tIns="25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3"/>
          </a:p>
        </p:txBody>
      </p:sp>
      <p:sp>
        <p:nvSpPr>
          <p:cNvPr id="255" name="Google Shape;255;p25"/>
          <p:cNvSpPr/>
          <p:nvPr/>
        </p:nvSpPr>
        <p:spPr>
          <a:xfrm>
            <a:off x="1369809" y="1982173"/>
            <a:ext cx="1675500" cy="63600"/>
          </a:xfrm>
          <a:prstGeom prst="rect">
            <a:avLst/>
          </a:prstGeom>
          <a:solidFill>
            <a:srgbClr val="FFFF00"/>
          </a:solidFill>
          <a:ln cap="flat" cmpd="sng" w="265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4925" lIns="254925" spcFirstLastPara="1" rIns="254925" wrap="square" tIns="25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3"/>
          </a:p>
        </p:txBody>
      </p:sp>
      <p:sp>
        <p:nvSpPr>
          <p:cNvPr id="256" name="Google Shape;256;p25"/>
          <p:cNvSpPr/>
          <p:nvPr/>
        </p:nvSpPr>
        <p:spPr>
          <a:xfrm>
            <a:off x="1426969" y="2534253"/>
            <a:ext cx="1675500" cy="63600"/>
          </a:xfrm>
          <a:prstGeom prst="rect">
            <a:avLst/>
          </a:prstGeom>
          <a:solidFill>
            <a:srgbClr val="FF0000"/>
          </a:solidFill>
          <a:ln cap="flat" cmpd="sng" w="265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4925" lIns="254925" spcFirstLastPara="1" rIns="254925" wrap="square" tIns="25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3"/>
          </a:p>
        </p:txBody>
      </p:sp>
      <p:sp>
        <p:nvSpPr>
          <p:cNvPr id="257" name="Google Shape;257;p25"/>
          <p:cNvSpPr/>
          <p:nvPr/>
        </p:nvSpPr>
        <p:spPr>
          <a:xfrm>
            <a:off x="5665652" y="1918600"/>
            <a:ext cx="1675500" cy="63600"/>
          </a:xfrm>
          <a:prstGeom prst="rect">
            <a:avLst/>
          </a:prstGeom>
          <a:solidFill>
            <a:srgbClr val="FF0000"/>
          </a:solidFill>
          <a:ln cap="flat" cmpd="sng" w="265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4925" lIns="254925" spcFirstLastPara="1" rIns="254925" wrap="square" tIns="25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3"/>
          </a:p>
        </p:txBody>
      </p:sp>
      <p:sp>
        <p:nvSpPr>
          <p:cNvPr id="258" name="Google Shape;258;p25"/>
          <p:cNvSpPr/>
          <p:nvPr/>
        </p:nvSpPr>
        <p:spPr>
          <a:xfrm>
            <a:off x="5665652" y="2470680"/>
            <a:ext cx="1675500" cy="63600"/>
          </a:xfrm>
          <a:prstGeom prst="rect">
            <a:avLst/>
          </a:prstGeom>
          <a:solidFill>
            <a:srgbClr val="FFFF00"/>
          </a:solidFill>
          <a:ln cap="flat" cmpd="sng" w="265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4925" lIns="254925" spcFirstLastPara="1" rIns="254925" wrap="square" tIns="25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3"/>
          </a:p>
        </p:txBody>
      </p:sp>
      <p:sp>
        <p:nvSpPr>
          <p:cNvPr id="259" name="Google Shape;259;p25"/>
          <p:cNvSpPr/>
          <p:nvPr/>
        </p:nvSpPr>
        <p:spPr>
          <a:xfrm>
            <a:off x="3660665" y="2185508"/>
            <a:ext cx="1449600" cy="228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265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254925" lIns="254925" spcFirstLastPara="1" rIns="254925" wrap="square" tIns="2549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3"/>
          </a:p>
        </p:txBody>
      </p:sp>
      <p:sp>
        <p:nvSpPr>
          <p:cNvPr id="260" name="Google Shape;260;p25"/>
          <p:cNvSpPr txBox="1"/>
          <p:nvPr/>
        </p:nvSpPr>
        <p:spPr>
          <a:xfrm>
            <a:off x="2698750" y="3568650"/>
            <a:ext cx="4506300" cy="11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Can we find or learn representations of pass actions and their inverses?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1" name="Google Shape;261;p25"/>
          <p:cNvSpPr/>
          <p:nvPr/>
        </p:nvSpPr>
        <p:spPr>
          <a:xfrm>
            <a:off x="3605000" y="1939050"/>
            <a:ext cx="1560600" cy="737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62" name="Google Shape;262;p25"/>
          <p:cNvSpPr/>
          <p:nvPr/>
        </p:nvSpPr>
        <p:spPr>
          <a:xfrm>
            <a:off x="2582750" y="3568650"/>
            <a:ext cx="4418400" cy="7374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3" name="Google Shape;263;p25"/>
          <p:cNvCxnSpPr>
            <a:endCxn id="261" idx="4"/>
          </p:cNvCxnSpPr>
          <p:nvPr/>
        </p:nvCxnSpPr>
        <p:spPr>
          <a:xfrm rot="10800000">
            <a:off x="4385300" y="2676450"/>
            <a:ext cx="7200" cy="89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4" name="Google Shape;264;p25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3-2: Pass results - Nov 19th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26"/>
          <p:cNvSpPr txBox="1"/>
          <p:nvPr>
            <p:ph idx="1" type="body"/>
          </p:nvPr>
        </p:nvSpPr>
        <p:spPr>
          <a:xfrm>
            <a:off x="272475" y="1152475"/>
            <a:ext cx="8520600" cy="104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can we learn from the outputs of each pass</a:t>
            </a:r>
            <a:br>
              <a:rPr lang="en"/>
            </a:br>
            <a:r>
              <a:rPr lang="en"/>
              <a:t>or different pass orderings?</a:t>
            </a:r>
            <a:endParaRPr/>
          </a:p>
        </p:txBody>
      </p:sp>
      <p:sp>
        <p:nvSpPr>
          <p:cNvPr id="272" name="Google Shape;272;p26"/>
          <p:cNvSpPr/>
          <p:nvPr/>
        </p:nvSpPr>
        <p:spPr>
          <a:xfrm>
            <a:off x="7751212" y="192313"/>
            <a:ext cx="714478" cy="246063"/>
          </a:xfrm>
          <a:prstGeom prst="rect">
            <a:avLst/>
          </a:prstGeom>
          <a:solidFill>
            <a:srgbClr val="A4C2F4"/>
          </a:solidFill>
          <a:ln cap="flat" cmpd="sng" w="40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300" lIns="39300" spcFirstLastPara="1" rIns="39300" wrap="square" tIns="3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2"/>
              <a:t>Information gathering/filtering</a:t>
            </a:r>
            <a:endParaRPr sz="602"/>
          </a:p>
        </p:txBody>
      </p:sp>
      <p:grpSp>
        <p:nvGrpSpPr>
          <p:cNvPr id="273" name="Google Shape;273;p26"/>
          <p:cNvGrpSpPr/>
          <p:nvPr/>
        </p:nvGrpSpPr>
        <p:grpSpPr>
          <a:xfrm>
            <a:off x="7276514" y="571071"/>
            <a:ext cx="1815633" cy="1222808"/>
            <a:chOff x="6711050" y="590848"/>
            <a:chExt cx="2251250" cy="1516191"/>
          </a:xfrm>
        </p:grpSpPr>
        <p:sp>
          <p:nvSpPr>
            <p:cNvPr id="274" name="Google Shape;274;p26"/>
            <p:cNvSpPr/>
            <p:nvPr/>
          </p:nvSpPr>
          <p:spPr>
            <a:xfrm>
              <a:off x="7288860" y="590848"/>
              <a:ext cx="885900" cy="305100"/>
            </a:xfrm>
            <a:prstGeom prst="rect">
              <a:avLst/>
            </a:prstGeom>
            <a:solidFill>
              <a:srgbClr val="A2C4C9"/>
            </a:solidFill>
            <a:ln cap="flat" cmpd="sng" w="4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300" lIns="39300" spcFirstLastPara="1" rIns="39300" wrap="square" tIns="3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2"/>
                <a:t>Information representation</a:t>
              </a:r>
              <a:endParaRPr sz="602"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7987493" y="1196394"/>
              <a:ext cx="844800" cy="305100"/>
            </a:xfrm>
            <a:prstGeom prst="rect">
              <a:avLst/>
            </a:prstGeom>
            <a:solidFill>
              <a:srgbClr val="F4CCCC"/>
            </a:solidFill>
            <a:ln cap="flat" cmpd="sng" w="4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300" lIns="39300" spcFirstLastPara="1" rIns="39300" wrap="square" tIns="3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2"/>
                <a:t>Pass results</a:t>
              </a:r>
              <a:endParaRPr sz="602"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6711050" y="1196394"/>
              <a:ext cx="885900" cy="305100"/>
            </a:xfrm>
            <a:prstGeom prst="rect">
              <a:avLst/>
            </a:prstGeom>
            <a:solidFill>
              <a:srgbClr val="FFF2CC"/>
            </a:solidFill>
            <a:ln cap="flat" cmpd="sng" w="4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300" lIns="39300" spcFirstLastPara="1" rIns="39300" wrap="square" tIns="3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2"/>
                <a:t>Pass actions</a:t>
              </a:r>
              <a:endParaRPr sz="602"/>
            </a:p>
          </p:txBody>
        </p:sp>
        <p:sp>
          <p:nvSpPr>
            <p:cNvPr id="277" name="Google Shape;277;p26"/>
            <p:cNvSpPr/>
            <p:nvPr/>
          </p:nvSpPr>
          <p:spPr>
            <a:xfrm>
              <a:off x="7288900" y="1801939"/>
              <a:ext cx="859800" cy="305100"/>
            </a:xfrm>
            <a:prstGeom prst="rect">
              <a:avLst/>
            </a:prstGeom>
            <a:solidFill>
              <a:srgbClr val="E6B8AF"/>
            </a:solidFill>
            <a:ln cap="flat" cmpd="sng" w="4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300" lIns="39300" spcFirstLastPara="1" rIns="39300" wrap="square" tIns="3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2"/>
                <a:t>Evaluation</a:t>
              </a:r>
              <a:endParaRPr sz="602"/>
            </a:p>
          </p:txBody>
        </p:sp>
        <p:cxnSp>
          <p:nvCxnSpPr>
            <p:cNvPr id="278" name="Google Shape;278;p26"/>
            <p:cNvCxnSpPr>
              <a:stCxn id="274" idx="2"/>
              <a:endCxn id="276" idx="0"/>
            </p:cNvCxnSpPr>
            <p:nvPr/>
          </p:nvCxnSpPr>
          <p:spPr>
            <a:xfrm flipH="1">
              <a:off x="7154010" y="895948"/>
              <a:ext cx="577800" cy="300300"/>
            </a:xfrm>
            <a:prstGeom prst="straightConnector1">
              <a:avLst/>
            </a:prstGeom>
            <a:noFill/>
            <a:ln cap="flat" cmpd="sng" w="40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79" name="Google Shape;279;p26"/>
            <p:cNvCxnSpPr>
              <a:stCxn id="274" idx="2"/>
              <a:endCxn id="275" idx="0"/>
            </p:cNvCxnSpPr>
            <p:nvPr/>
          </p:nvCxnSpPr>
          <p:spPr>
            <a:xfrm>
              <a:off x="7731810" y="895948"/>
              <a:ext cx="678000" cy="300300"/>
            </a:xfrm>
            <a:prstGeom prst="straightConnector1">
              <a:avLst/>
            </a:prstGeom>
            <a:noFill/>
            <a:ln cap="flat" cmpd="sng" w="40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0" name="Google Shape;280;p26"/>
            <p:cNvCxnSpPr>
              <a:stCxn id="276" idx="2"/>
              <a:endCxn id="277" idx="0"/>
            </p:cNvCxnSpPr>
            <p:nvPr/>
          </p:nvCxnSpPr>
          <p:spPr>
            <a:xfrm>
              <a:off x="7154000" y="1501494"/>
              <a:ext cx="564900" cy="300300"/>
            </a:xfrm>
            <a:prstGeom prst="straightConnector1">
              <a:avLst/>
            </a:prstGeom>
            <a:noFill/>
            <a:ln cap="flat" cmpd="sng" w="40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81" name="Google Shape;281;p26"/>
            <p:cNvCxnSpPr>
              <a:stCxn id="275" idx="2"/>
              <a:endCxn id="277" idx="0"/>
            </p:cNvCxnSpPr>
            <p:nvPr/>
          </p:nvCxnSpPr>
          <p:spPr>
            <a:xfrm flipH="1">
              <a:off x="7718693" y="1501494"/>
              <a:ext cx="691200" cy="300300"/>
            </a:xfrm>
            <a:prstGeom prst="straightConnector1">
              <a:avLst/>
            </a:prstGeom>
            <a:noFill/>
            <a:ln cap="flat" cmpd="sng" w="407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82" name="Google Shape;282;p26"/>
            <p:cNvSpPr/>
            <p:nvPr/>
          </p:nvSpPr>
          <p:spPr>
            <a:xfrm>
              <a:off x="7899100" y="1098308"/>
              <a:ext cx="1063200" cy="501300"/>
            </a:xfrm>
            <a:prstGeom prst="ellipse">
              <a:avLst/>
            </a:prstGeom>
            <a:noFill/>
            <a:ln cap="flat" cmpd="sng" w="23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73725" lIns="73725" spcFirstLastPara="1" rIns="73725" wrap="square" tIns="737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29"/>
            </a:p>
          </p:txBody>
        </p:sp>
      </p:grpSp>
      <p:sp>
        <p:nvSpPr>
          <p:cNvPr id="283" name="Google Shape;283;p26"/>
          <p:cNvSpPr/>
          <p:nvPr/>
        </p:nvSpPr>
        <p:spPr>
          <a:xfrm>
            <a:off x="7838689" y="1059467"/>
            <a:ext cx="5019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76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725" lIns="73725" spcFirstLastPara="1" rIns="73725" wrap="square" tIns="7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9"/>
          </a:p>
        </p:txBody>
      </p:sp>
      <p:sp>
        <p:nvSpPr>
          <p:cNvPr id="284" name="Google Shape;284;p26"/>
          <p:cNvSpPr/>
          <p:nvPr/>
        </p:nvSpPr>
        <p:spPr>
          <a:xfrm>
            <a:off x="812375" y="2782450"/>
            <a:ext cx="601800" cy="130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6"/>
          <p:cNvSpPr/>
          <p:nvPr/>
        </p:nvSpPr>
        <p:spPr>
          <a:xfrm>
            <a:off x="812375" y="3279550"/>
            <a:ext cx="601800" cy="130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6" name="Google Shape;286;p26"/>
          <p:cNvCxnSpPr>
            <a:endCxn id="285" idx="0"/>
          </p:cNvCxnSpPr>
          <p:nvPr/>
        </p:nvCxnSpPr>
        <p:spPr>
          <a:xfrm>
            <a:off x="1113275" y="2912950"/>
            <a:ext cx="0" cy="3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7" name="Google Shape;287;p26"/>
          <p:cNvSpPr txBox="1"/>
          <p:nvPr/>
        </p:nvSpPr>
        <p:spPr>
          <a:xfrm>
            <a:off x="586800" y="2328513"/>
            <a:ext cx="178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Layout pass 1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88" name="Google Shape;288;p26"/>
          <p:cNvSpPr/>
          <p:nvPr/>
        </p:nvSpPr>
        <p:spPr>
          <a:xfrm>
            <a:off x="2645750" y="2782450"/>
            <a:ext cx="601800" cy="130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6"/>
          <p:cNvSpPr/>
          <p:nvPr/>
        </p:nvSpPr>
        <p:spPr>
          <a:xfrm>
            <a:off x="2645750" y="3279550"/>
            <a:ext cx="601800" cy="130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0" name="Google Shape;290;p26"/>
          <p:cNvCxnSpPr>
            <a:endCxn id="289" idx="0"/>
          </p:cNvCxnSpPr>
          <p:nvPr/>
        </p:nvCxnSpPr>
        <p:spPr>
          <a:xfrm>
            <a:off x="2946650" y="2912950"/>
            <a:ext cx="0" cy="3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26"/>
          <p:cNvSpPr txBox="1"/>
          <p:nvPr/>
        </p:nvSpPr>
        <p:spPr>
          <a:xfrm>
            <a:off x="2420175" y="2328513"/>
            <a:ext cx="178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Layout pass 2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92" name="Google Shape;292;p26"/>
          <p:cNvSpPr/>
          <p:nvPr/>
        </p:nvSpPr>
        <p:spPr>
          <a:xfrm>
            <a:off x="4479125" y="2782450"/>
            <a:ext cx="601800" cy="1308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6"/>
          <p:cNvSpPr/>
          <p:nvPr/>
        </p:nvSpPr>
        <p:spPr>
          <a:xfrm>
            <a:off x="4479125" y="3279550"/>
            <a:ext cx="601800" cy="1308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4" name="Google Shape;294;p26"/>
          <p:cNvCxnSpPr>
            <a:endCxn id="293" idx="0"/>
          </p:cNvCxnSpPr>
          <p:nvPr/>
        </p:nvCxnSpPr>
        <p:spPr>
          <a:xfrm>
            <a:off x="4780025" y="2912950"/>
            <a:ext cx="0" cy="36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5" name="Google Shape;295;p26"/>
          <p:cNvSpPr txBox="1"/>
          <p:nvPr/>
        </p:nvSpPr>
        <p:spPr>
          <a:xfrm>
            <a:off x="4253550" y="2328513"/>
            <a:ext cx="1782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Layout pass 3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96" name="Google Shape;296;p26"/>
          <p:cNvSpPr txBox="1"/>
          <p:nvPr/>
        </p:nvSpPr>
        <p:spPr>
          <a:xfrm>
            <a:off x="1414175" y="2671263"/>
            <a:ext cx="8046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input.cpp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97" name="Google Shape;297;p26"/>
          <p:cNvSpPr txBox="1"/>
          <p:nvPr/>
        </p:nvSpPr>
        <p:spPr>
          <a:xfrm>
            <a:off x="3273725" y="2671263"/>
            <a:ext cx="8046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input.cpp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98" name="Google Shape;298;p26"/>
          <p:cNvSpPr txBox="1"/>
          <p:nvPr/>
        </p:nvSpPr>
        <p:spPr>
          <a:xfrm>
            <a:off x="5080925" y="2671263"/>
            <a:ext cx="8046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input.cpp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299" name="Google Shape;299;p26"/>
          <p:cNvSpPr txBox="1"/>
          <p:nvPr/>
        </p:nvSpPr>
        <p:spPr>
          <a:xfrm>
            <a:off x="1414163" y="3181438"/>
            <a:ext cx="8046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riscv.asm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3310588" y="3181438"/>
            <a:ext cx="8046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riscv.asm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01" name="Google Shape;301;p26"/>
          <p:cNvSpPr txBox="1"/>
          <p:nvPr/>
        </p:nvSpPr>
        <p:spPr>
          <a:xfrm>
            <a:off x="5080913" y="3181438"/>
            <a:ext cx="804600" cy="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riscv.asm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02" name="Google Shape;302;p26"/>
          <p:cNvSpPr/>
          <p:nvPr/>
        </p:nvSpPr>
        <p:spPr>
          <a:xfrm>
            <a:off x="130700" y="3122575"/>
            <a:ext cx="5833200" cy="5232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3" name="Google Shape;303;p26"/>
          <p:cNvCxnSpPr>
            <a:stCxn id="302" idx="4"/>
          </p:cNvCxnSpPr>
          <p:nvPr/>
        </p:nvCxnSpPr>
        <p:spPr>
          <a:xfrm flipH="1">
            <a:off x="3043100" y="3645775"/>
            <a:ext cx="4200" cy="366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4" name="Google Shape;304;p26"/>
          <p:cNvSpPr txBox="1"/>
          <p:nvPr/>
        </p:nvSpPr>
        <p:spPr>
          <a:xfrm>
            <a:off x="2557575" y="3966275"/>
            <a:ext cx="2040600" cy="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Analyze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we Automate?</a:t>
            </a:r>
            <a:endParaRPr/>
          </a:p>
        </p:txBody>
      </p:sp>
      <p:sp>
        <p:nvSpPr>
          <p:cNvPr id="311" name="Google Shape;311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a TON of data to look at.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Not a lot of it is easy to read.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Likely will not be able to manually look into ALL of the results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Permuting passes and pass orderings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Different input files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Source code specifics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IR/MIR at </a:t>
            </a:r>
            <a:r>
              <a:rPr lang="en"/>
              <a:t>multiple</a:t>
            </a:r>
            <a:r>
              <a:rPr lang="en"/>
              <a:t> stages in the 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etc…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3" name="Google Shape;313;p27"/>
          <p:cNvCxnSpPr>
            <a:endCxn id="314" idx="0"/>
          </p:cNvCxnSpPr>
          <p:nvPr/>
        </p:nvCxnSpPr>
        <p:spPr>
          <a:xfrm>
            <a:off x="8108419" y="406684"/>
            <a:ext cx="0" cy="164400"/>
          </a:xfrm>
          <a:prstGeom prst="straightConnector1">
            <a:avLst/>
          </a:prstGeom>
          <a:noFill/>
          <a:ln cap="flat" cmpd="sng" w="50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5" name="Google Shape;315;p27"/>
          <p:cNvGrpSpPr/>
          <p:nvPr/>
        </p:nvGrpSpPr>
        <p:grpSpPr>
          <a:xfrm>
            <a:off x="7213676" y="192313"/>
            <a:ext cx="1782283" cy="1601579"/>
            <a:chOff x="6622395" y="121201"/>
            <a:chExt cx="2209898" cy="1985838"/>
          </a:xfrm>
        </p:grpSpPr>
        <p:sp>
          <p:nvSpPr>
            <p:cNvPr id="316" name="Google Shape;316;p27"/>
            <p:cNvSpPr/>
            <p:nvPr/>
          </p:nvSpPr>
          <p:spPr>
            <a:xfrm>
              <a:off x="7288900" y="121201"/>
              <a:ext cx="885900" cy="305100"/>
            </a:xfrm>
            <a:prstGeom prst="rect">
              <a:avLst/>
            </a:prstGeom>
            <a:solidFill>
              <a:srgbClr val="A4C2F4"/>
            </a:solidFill>
            <a:ln cap="flat" cmpd="sng" w="4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300" lIns="39300" spcFirstLastPara="1" rIns="39300" wrap="square" tIns="3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2"/>
                <a:t>Information gathering/filtering</a:t>
              </a:r>
              <a:endParaRPr sz="602"/>
            </a:p>
          </p:txBody>
        </p:sp>
        <p:grpSp>
          <p:nvGrpSpPr>
            <p:cNvPr id="317" name="Google Shape;317;p27"/>
            <p:cNvGrpSpPr/>
            <p:nvPr/>
          </p:nvGrpSpPr>
          <p:grpSpPr>
            <a:xfrm>
              <a:off x="6622395" y="432294"/>
              <a:ext cx="2209898" cy="1674746"/>
              <a:chOff x="6622395" y="432294"/>
              <a:chExt cx="2209898" cy="1674746"/>
            </a:xfrm>
          </p:grpSpPr>
          <p:sp>
            <p:nvSpPr>
              <p:cNvPr id="318" name="Google Shape;318;p27"/>
              <p:cNvSpPr/>
              <p:nvPr/>
            </p:nvSpPr>
            <p:spPr>
              <a:xfrm rot="5400000">
                <a:off x="6690374" y="590844"/>
                <a:ext cx="622200" cy="3051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FF0000"/>
              </a:solidFill>
              <a:ln cap="flat" cmpd="sng" w="76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3725" lIns="73725" spcFirstLastPara="1" rIns="73725" wrap="square" tIns="73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29"/>
              </a:p>
            </p:txBody>
          </p:sp>
          <p:grpSp>
            <p:nvGrpSpPr>
              <p:cNvPr id="319" name="Google Shape;319;p27"/>
              <p:cNvGrpSpPr/>
              <p:nvPr/>
            </p:nvGrpSpPr>
            <p:grpSpPr>
              <a:xfrm>
                <a:off x="6622395" y="590848"/>
                <a:ext cx="2209898" cy="1516191"/>
                <a:chOff x="6622395" y="590848"/>
                <a:chExt cx="2209898" cy="1516191"/>
              </a:xfrm>
            </p:grpSpPr>
            <p:sp>
              <p:nvSpPr>
                <p:cNvPr id="314" name="Google Shape;314;p27"/>
                <p:cNvSpPr/>
                <p:nvPr/>
              </p:nvSpPr>
              <p:spPr>
                <a:xfrm>
                  <a:off x="7288860" y="590848"/>
                  <a:ext cx="885900" cy="3051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Information representation</a:t>
                  </a:r>
                  <a:endParaRPr sz="602"/>
                </a:p>
              </p:txBody>
            </p:sp>
            <p:sp>
              <p:nvSpPr>
                <p:cNvPr id="320" name="Google Shape;320;p27"/>
                <p:cNvSpPr/>
                <p:nvPr/>
              </p:nvSpPr>
              <p:spPr>
                <a:xfrm>
                  <a:off x="7987493" y="1196394"/>
                  <a:ext cx="844800" cy="3051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Pass results</a:t>
                  </a:r>
                  <a:endParaRPr sz="602"/>
                </a:p>
              </p:txBody>
            </p:sp>
            <p:sp>
              <p:nvSpPr>
                <p:cNvPr id="321" name="Google Shape;321;p27"/>
                <p:cNvSpPr/>
                <p:nvPr/>
              </p:nvSpPr>
              <p:spPr>
                <a:xfrm>
                  <a:off x="6711050" y="1196394"/>
                  <a:ext cx="885900" cy="3051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Pass actions</a:t>
                  </a:r>
                  <a:endParaRPr sz="602"/>
                </a:p>
              </p:txBody>
            </p:sp>
            <p:sp>
              <p:nvSpPr>
                <p:cNvPr id="322" name="Google Shape;322;p27"/>
                <p:cNvSpPr/>
                <p:nvPr/>
              </p:nvSpPr>
              <p:spPr>
                <a:xfrm>
                  <a:off x="7288900" y="1801939"/>
                  <a:ext cx="859800" cy="305100"/>
                </a:xfrm>
                <a:prstGeom prst="rect">
                  <a:avLst/>
                </a:prstGeom>
                <a:solidFill>
                  <a:srgbClr val="E6B8AF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Evaluation</a:t>
                  </a:r>
                  <a:endParaRPr sz="602"/>
                </a:p>
              </p:txBody>
            </p:sp>
            <p:cxnSp>
              <p:nvCxnSpPr>
                <p:cNvPr id="323" name="Google Shape;323;p27"/>
                <p:cNvCxnSpPr>
                  <a:stCxn id="314" idx="2"/>
                  <a:endCxn id="321" idx="0"/>
                </p:cNvCxnSpPr>
                <p:nvPr/>
              </p:nvCxnSpPr>
              <p:spPr>
                <a:xfrm flipH="1">
                  <a:off x="7154010" y="895948"/>
                  <a:ext cx="5778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24" name="Google Shape;324;p27"/>
                <p:cNvCxnSpPr>
                  <a:stCxn id="314" idx="2"/>
                  <a:endCxn id="320" idx="0"/>
                </p:cNvCxnSpPr>
                <p:nvPr/>
              </p:nvCxnSpPr>
              <p:spPr>
                <a:xfrm>
                  <a:off x="7731810" y="895948"/>
                  <a:ext cx="6780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25" name="Google Shape;325;p27"/>
                <p:cNvCxnSpPr>
                  <a:stCxn id="321" idx="2"/>
                  <a:endCxn id="322" idx="0"/>
                </p:cNvCxnSpPr>
                <p:nvPr/>
              </p:nvCxnSpPr>
              <p:spPr>
                <a:xfrm>
                  <a:off x="7154000" y="1501494"/>
                  <a:ext cx="5649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326" name="Google Shape;326;p27"/>
                <p:cNvCxnSpPr>
                  <a:stCxn id="320" idx="2"/>
                  <a:endCxn id="322" idx="0"/>
                </p:cNvCxnSpPr>
                <p:nvPr/>
              </p:nvCxnSpPr>
              <p:spPr>
                <a:xfrm flipH="1">
                  <a:off x="7718693" y="1501494"/>
                  <a:ext cx="6912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327" name="Google Shape;327;p27"/>
                <p:cNvSpPr/>
                <p:nvPr/>
              </p:nvSpPr>
              <p:spPr>
                <a:xfrm>
                  <a:off x="6622395" y="1098292"/>
                  <a:ext cx="1063200" cy="501300"/>
                </a:xfrm>
                <a:prstGeom prst="ellipse">
                  <a:avLst/>
                </a:prstGeom>
                <a:noFill/>
                <a:ln cap="flat" cmpd="sng" w="23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73725" lIns="73725" spcFirstLastPara="1" rIns="73725" wrap="square" tIns="73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29"/>
                </a:p>
              </p:txBody>
            </p:sp>
          </p:grpSp>
        </p:grpSp>
      </p:grpSp>
      <p:sp>
        <p:nvSpPr>
          <p:cNvPr id="328" name="Google Shape;328;p27"/>
          <p:cNvSpPr/>
          <p:nvPr/>
        </p:nvSpPr>
        <p:spPr>
          <a:xfrm>
            <a:off x="8203301" y="965412"/>
            <a:ext cx="857471" cy="404298"/>
          </a:xfrm>
          <a:prstGeom prst="ellipse">
            <a:avLst/>
          </a:prstGeom>
          <a:noFill/>
          <a:ln cap="flat" cmpd="sng" w="23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725" lIns="73725" spcFirstLastPara="1" rIns="73725" wrap="square" tIns="7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9"/>
          </a:p>
        </p:txBody>
      </p:sp>
      <p:sp>
        <p:nvSpPr>
          <p:cNvPr id="329" name="Google Shape;329;p27"/>
          <p:cNvSpPr/>
          <p:nvPr/>
        </p:nvSpPr>
        <p:spPr>
          <a:xfrm rot="5400000">
            <a:off x="8458360" y="534634"/>
            <a:ext cx="5019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76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725" lIns="73725" spcFirstLastPara="1" rIns="73725" wrap="square" tIns="7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9"/>
          </a:p>
        </p:txBody>
      </p:sp>
      <p:sp>
        <p:nvSpPr>
          <p:cNvPr id="330" name="Google Shape;330;p27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</a:t>
            </a:r>
            <a:endParaRPr/>
          </a:p>
        </p:txBody>
      </p:sp>
      <p:sp>
        <p:nvSpPr>
          <p:cNvPr id="336" name="Google Shape;33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Could use ML models such as CodeT5+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Transformer model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Creates vector embeddings for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Good at clone detection</a:t>
            </a:r>
            <a:endParaRPr/>
          </a:p>
        </p:txBody>
      </p:sp>
      <p:sp>
        <p:nvSpPr>
          <p:cNvPr id="337" name="Google Shape;33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226900" y="4663225"/>
            <a:ext cx="8327700" cy="3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[4] https://www.alexander-patzer.de/codet5/</a:t>
            </a:r>
            <a:endParaRPr sz="1100">
              <a:solidFill>
                <a:schemeClr val="dk2"/>
              </a:solidFill>
            </a:endParaRPr>
          </a:p>
        </p:txBody>
      </p:sp>
      <p:pic>
        <p:nvPicPr>
          <p:cNvPr id="339" name="Google Shape;3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35146" y="263375"/>
            <a:ext cx="2219451" cy="1387174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8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4: Evaluation &amp; Report Writing - Dec 10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7" name="Google Shape;34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we find redundancies, we need to brainstorm ways to</a:t>
            </a:r>
            <a:br>
              <a:rPr lang="en"/>
            </a:br>
            <a:r>
              <a:rPr lang="en"/>
              <a:t>w</a:t>
            </a:r>
            <a:r>
              <a:rPr lang="en"/>
              <a:t>ork around them.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also need to evaluate whether sidestepping these redundancies is actually worth it.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Maybe every redundancy is definitively needed in the pipeline.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We’ll compare the performance of reorderings with the original code using standard metrics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Performance/speedup, compilation time, code size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SPEC CPU 2017 benchmark suite</a:t>
            </a:r>
            <a:endParaRPr/>
          </a:p>
        </p:txBody>
      </p:sp>
      <p:sp>
        <p:nvSpPr>
          <p:cNvPr id="348" name="Google Shape;348;p29"/>
          <p:cNvSpPr/>
          <p:nvPr/>
        </p:nvSpPr>
        <p:spPr>
          <a:xfrm>
            <a:off x="7751212" y="192313"/>
            <a:ext cx="714600" cy="246000"/>
          </a:xfrm>
          <a:prstGeom prst="rect">
            <a:avLst/>
          </a:prstGeom>
          <a:solidFill>
            <a:srgbClr val="A4C2F4"/>
          </a:solidFill>
          <a:ln cap="flat" cmpd="sng" w="40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300" lIns="39300" spcFirstLastPara="1" rIns="39300" wrap="square" tIns="3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2"/>
              <a:t>Information gathering/filtering</a:t>
            </a:r>
            <a:endParaRPr sz="602"/>
          </a:p>
        </p:txBody>
      </p:sp>
      <p:sp>
        <p:nvSpPr>
          <p:cNvPr id="349" name="Google Shape;349;p29"/>
          <p:cNvSpPr/>
          <p:nvPr/>
        </p:nvSpPr>
        <p:spPr>
          <a:xfrm>
            <a:off x="7751180" y="571084"/>
            <a:ext cx="714600" cy="246000"/>
          </a:xfrm>
          <a:prstGeom prst="rect">
            <a:avLst/>
          </a:prstGeom>
          <a:solidFill>
            <a:srgbClr val="A2C4C9"/>
          </a:solidFill>
          <a:ln cap="flat" cmpd="sng" w="40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300" lIns="39300" spcFirstLastPara="1" rIns="39300" wrap="square" tIns="3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2"/>
              <a:t>Information representation</a:t>
            </a:r>
            <a:endParaRPr sz="602"/>
          </a:p>
        </p:txBody>
      </p:sp>
      <p:sp>
        <p:nvSpPr>
          <p:cNvPr id="350" name="Google Shape;350;p29"/>
          <p:cNvSpPr/>
          <p:nvPr/>
        </p:nvSpPr>
        <p:spPr>
          <a:xfrm>
            <a:off x="8314627" y="1059456"/>
            <a:ext cx="681300" cy="246000"/>
          </a:xfrm>
          <a:prstGeom prst="rect">
            <a:avLst/>
          </a:prstGeom>
          <a:solidFill>
            <a:srgbClr val="F4CCCC"/>
          </a:solidFill>
          <a:ln cap="flat" cmpd="sng" w="40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300" lIns="39300" spcFirstLastPara="1" rIns="39300" wrap="square" tIns="3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2"/>
              <a:t>Pass results</a:t>
            </a:r>
            <a:endParaRPr sz="602"/>
          </a:p>
        </p:txBody>
      </p:sp>
      <p:sp>
        <p:nvSpPr>
          <p:cNvPr id="351" name="Google Shape;351;p29"/>
          <p:cNvSpPr/>
          <p:nvPr/>
        </p:nvSpPr>
        <p:spPr>
          <a:xfrm>
            <a:off x="7285176" y="1059456"/>
            <a:ext cx="714600" cy="246000"/>
          </a:xfrm>
          <a:prstGeom prst="rect">
            <a:avLst/>
          </a:prstGeom>
          <a:solidFill>
            <a:srgbClr val="FFF2CC"/>
          </a:solidFill>
          <a:ln cap="flat" cmpd="sng" w="40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300" lIns="39300" spcFirstLastPara="1" rIns="39300" wrap="square" tIns="3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2"/>
              <a:t>Pass actions</a:t>
            </a:r>
            <a:endParaRPr sz="602"/>
          </a:p>
        </p:txBody>
      </p:sp>
      <p:sp>
        <p:nvSpPr>
          <p:cNvPr id="352" name="Google Shape;352;p29"/>
          <p:cNvSpPr/>
          <p:nvPr/>
        </p:nvSpPr>
        <p:spPr>
          <a:xfrm>
            <a:off x="7751212" y="1547829"/>
            <a:ext cx="693300" cy="246000"/>
          </a:xfrm>
          <a:prstGeom prst="rect">
            <a:avLst/>
          </a:prstGeom>
          <a:solidFill>
            <a:srgbClr val="E6B8AF"/>
          </a:solidFill>
          <a:ln cap="flat" cmpd="sng" w="40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9300" lIns="39300" spcFirstLastPara="1" rIns="39300" wrap="square" tIns="393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2"/>
              <a:t>Evaluation</a:t>
            </a:r>
            <a:endParaRPr sz="602"/>
          </a:p>
        </p:txBody>
      </p:sp>
      <p:cxnSp>
        <p:nvCxnSpPr>
          <p:cNvPr id="353" name="Google Shape;353;p29"/>
          <p:cNvCxnSpPr>
            <a:stCxn id="349" idx="2"/>
            <a:endCxn id="351" idx="0"/>
          </p:cNvCxnSpPr>
          <p:nvPr/>
        </p:nvCxnSpPr>
        <p:spPr>
          <a:xfrm flipH="1">
            <a:off x="7642580" y="817084"/>
            <a:ext cx="465900" cy="242400"/>
          </a:xfrm>
          <a:prstGeom prst="straightConnector1">
            <a:avLst/>
          </a:prstGeom>
          <a:noFill/>
          <a:ln cap="flat" cmpd="sng" w="40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4" name="Google Shape;354;p29"/>
          <p:cNvCxnSpPr>
            <a:stCxn id="349" idx="2"/>
            <a:endCxn id="350" idx="0"/>
          </p:cNvCxnSpPr>
          <p:nvPr/>
        </p:nvCxnSpPr>
        <p:spPr>
          <a:xfrm>
            <a:off x="8108480" y="817084"/>
            <a:ext cx="546900" cy="242400"/>
          </a:xfrm>
          <a:prstGeom prst="straightConnector1">
            <a:avLst/>
          </a:prstGeom>
          <a:noFill/>
          <a:ln cap="flat" cmpd="sng" w="40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5" name="Google Shape;355;p29"/>
          <p:cNvCxnSpPr>
            <a:stCxn id="351" idx="2"/>
            <a:endCxn id="352" idx="0"/>
          </p:cNvCxnSpPr>
          <p:nvPr/>
        </p:nvCxnSpPr>
        <p:spPr>
          <a:xfrm>
            <a:off x="7642476" y="1305456"/>
            <a:ext cx="455400" cy="242400"/>
          </a:xfrm>
          <a:prstGeom prst="straightConnector1">
            <a:avLst/>
          </a:prstGeom>
          <a:noFill/>
          <a:ln cap="flat" cmpd="sng" w="40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6" name="Google Shape;356;p29"/>
          <p:cNvCxnSpPr>
            <a:stCxn id="350" idx="2"/>
            <a:endCxn id="352" idx="0"/>
          </p:cNvCxnSpPr>
          <p:nvPr/>
        </p:nvCxnSpPr>
        <p:spPr>
          <a:xfrm flipH="1">
            <a:off x="8097877" y="1305456"/>
            <a:ext cx="557400" cy="242400"/>
          </a:xfrm>
          <a:prstGeom prst="straightConnector1">
            <a:avLst/>
          </a:prstGeom>
          <a:noFill/>
          <a:ln cap="flat" cmpd="sng" w="40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7" name="Google Shape;357;p29"/>
          <p:cNvSpPr/>
          <p:nvPr/>
        </p:nvSpPr>
        <p:spPr>
          <a:xfrm>
            <a:off x="7665388" y="1468637"/>
            <a:ext cx="857400" cy="404400"/>
          </a:xfrm>
          <a:prstGeom prst="ellipse">
            <a:avLst/>
          </a:prstGeom>
          <a:noFill/>
          <a:ln cap="flat" cmpd="sng" w="23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725" lIns="73725" spcFirstLastPara="1" rIns="73725" wrap="square" tIns="7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9"/>
          </a:p>
        </p:txBody>
      </p:sp>
      <p:sp>
        <p:nvSpPr>
          <p:cNvPr id="358" name="Google Shape;358;p29"/>
          <p:cNvSpPr/>
          <p:nvPr/>
        </p:nvSpPr>
        <p:spPr>
          <a:xfrm>
            <a:off x="7217539" y="1547755"/>
            <a:ext cx="501900" cy="246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76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3725" lIns="73725" spcFirstLastPara="1" rIns="73725" wrap="square" tIns="737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29"/>
          </a:p>
        </p:txBody>
      </p:sp>
      <p:sp>
        <p:nvSpPr>
          <p:cNvPr id="359" name="Google Shape;359;p29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0"/>
          <p:cNvSpPr txBox="1"/>
          <p:nvPr>
            <p:ph idx="1" type="body"/>
          </p:nvPr>
        </p:nvSpPr>
        <p:spPr>
          <a:xfrm>
            <a:off x="311700" y="216075"/>
            <a:ext cx="8503800" cy="43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900"/>
              <a:t>Risks/Benefits of our Plan</a:t>
            </a:r>
            <a:endParaRPr sz="3900"/>
          </a:p>
        </p:txBody>
      </p:sp>
      <p:sp>
        <p:nvSpPr>
          <p:cNvPr id="365" name="Google Shape;365;p30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1"/>
          <p:cNvSpPr txBox="1"/>
          <p:nvPr>
            <p:ph type="title"/>
          </p:nvPr>
        </p:nvSpPr>
        <p:spPr>
          <a:xfrm>
            <a:off x="311700" y="38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 we find a solution?</a:t>
            </a:r>
            <a:endParaRPr/>
          </a:p>
        </p:txBody>
      </p:sp>
      <p:sp>
        <p:nvSpPr>
          <p:cNvPr id="371" name="Google Shape;371;p31"/>
          <p:cNvSpPr txBox="1"/>
          <p:nvPr>
            <p:ph idx="1" type="body"/>
          </p:nvPr>
        </p:nvSpPr>
        <p:spPr>
          <a:xfrm>
            <a:off x="311700" y="1152475"/>
            <a:ext cx="8520600" cy="26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Maybe.</a:t>
            </a:r>
            <a:endParaRPr/>
          </a:p>
        </p:txBody>
      </p:sp>
      <p:pic>
        <p:nvPicPr>
          <p:cNvPr descr="Silly YouTube emotes (but with better quality) 💀 : r/xqcow" id="372" name="Google Shape;37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800" y="1081575"/>
            <a:ext cx="622324" cy="6223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4" name="Google Shape;374;p31"/>
          <p:cNvSpPr txBox="1"/>
          <p:nvPr>
            <p:ph idx="1" type="body"/>
          </p:nvPr>
        </p:nvSpPr>
        <p:spPr>
          <a:xfrm>
            <a:off x="311700" y="2178725"/>
            <a:ext cx="8520600" cy="26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do not fully know what a solution would look like, because we do not know if/what redundancies exist (yet).</a:t>
            </a:r>
            <a:br>
              <a:rPr lang="en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major risk is that there are no redundancies, and we spent all this time looking for something that doesn’t exist.</a:t>
            </a: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pic>
        <p:nvPicPr>
          <p:cNvPr id="64" name="Google Shape;64;p14" title="nelson-croppe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58875" y="61313"/>
            <a:ext cx="1453325" cy="17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/>
          <p:nvPr/>
        </p:nvSpPr>
        <p:spPr>
          <a:xfrm>
            <a:off x="69525" y="1261250"/>
            <a:ext cx="8925600" cy="2732700"/>
          </a:xfrm>
          <a:prstGeom prst="wedgeEllipseCallout">
            <a:avLst>
              <a:gd fmla="val 39696" name="adj1"/>
              <a:gd fmla="val -5833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59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Nelson’s words: </a:t>
            </a:r>
            <a:r>
              <a:rPr lang="en" sz="2900"/>
              <a:t>“Gain a holistic understanding of all of the passes in LLVM that change code layout. Is there a better solution?”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-96325" y="4633300"/>
            <a:ext cx="9249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[1] </a:t>
            </a:r>
            <a:r>
              <a:rPr lang="en" sz="1000" u="sng">
                <a:solidFill>
                  <a:schemeClr val="hlink"/>
                </a:solidFill>
                <a:hlinkClick r:id="rId4"/>
              </a:rPr>
              <a:t>https://www.ualberta.ca/en/computing-science/news-and-events/news/2021/march/nelson-amaral-awarded-with-2020-remote-teaching-award.html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7114300" y="-27525"/>
            <a:ext cx="6951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[1]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Will we find a solution?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32"/>
          <p:cNvSpPr txBox="1"/>
          <p:nvPr/>
        </p:nvSpPr>
        <p:spPr>
          <a:xfrm>
            <a:off x="311700" y="2632500"/>
            <a:ext cx="8247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At the very least, we will learn a lot and create documentation and tools that are helpful to others.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Spreadsheet detailing the entire pass pipeline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Visual representation of the pipeline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○"/>
            </a:pPr>
            <a:r>
              <a:rPr lang="en" sz="1800">
                <a:solidFill>
                  <a:schemeClr val="dk2"/>
                </a:solidFill>
              </a:rPr>
              <a:t>Some CDOL members have already expressed interest in using these tools in the future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83" name="Google Shape;383;p32"/>
          <p:cNvSpPr txBox="1"/>
          <p:nvPr/>
        </p:nvSpPr>
        <p:spPr>
          <a:xfrm>
            <a:off x="311700" y="1436197"/>
            <a:ext cx="6551400" cy="2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The pipeline may be perfect just as it is. 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384" name="Google Shape;3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7950" y="1303825"/>
            <a:ext cx="941400" cy="9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2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33"/>
          <p:cNvSpPr txBox="1"/>
          <p:nvPr>
            <p:ph idx="1" type="body"/>
          </p:nvPr>
        </p:nvSpPr>
        <p:spPr>
          <a:xfrm>
            <a:off x="311700" y="216075"/>
            <a:ext cx="8503800" cy="43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900"/>
              <a:t>Target Architecture?</a:t>
            </a:r>
            <a:endParaRPr sz="3900"/>
          </a:p>
        </p:txBody>
      </p:sp>
      <p:sp>
        <p:nvSpPr>
          <p:cNvPr id="391" name="Google Shape;391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2" name="Google Shape;392;p33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298" y="794052"/>
            <a:ext cx="5143050" cy="289937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4"/>
          <p:cNvSpPr txBox="1"/>
          <p:nvPr/>
        </p:nvSpPr>
        <p:spPr>
          <a:xfrm>
            <a:off x="5763725" y="1507000"/>
            <a:ext cx="28518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761D"/>
                </a:solidFill>
              </a:rPr>
              <a:t>ISA is simpler.</a:t>
            </a:r>
            <a:endParaRPr sz="2900">
              <a:solidFill>
                <a:srgbClr val="38761D"/>
              </a:solidFill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5763725" y="2571750"/>
            <a:ext cx="3603900" cy="5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761D"/>
                </a:solidFill>
              </a:rPr>
              <a:t>Newer, more spots for improvement?</a:t>
            </a:r>
            <a:endParaRPr sz="2900">
              <a:solidFill>
                <a:srgbClr val="38761D"/>
              </a:solidFill>
            </a:endParaRPr>
          </a:p>
        </p:txBody>
      </p:sp>
      <p:sp>
        <p:nvSpPr>
          <p:cNvPr id="401" name="Google Shape;401;p34"/>
          <p:cNvSpPr txBox="1"/>
          <p:nvPr/>
        </p:nvSpPr>
        <p:spPr>
          <a:xfrm>
            <a:off x="5763725" y="81100"/>
            <a:ext cx="29238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761D"/>
                </a:solidFill>
              </a:rPr>
              <a:t>We are familiar with the ISA.</a:t>
            </a:r>
            <a:endParaRPr sz="2900">
              <a:solidFill>
                <a:srgbClr val="38761D"/>
              </a:solidFill>
            </a:endParaRPr>
          </a:p>
        </p:txBody>
      </p:sp>
      <p:sp>
        <p:nvSpPr>
          <p:cNvPr id="402" name="Google Shape;402;p34"/>
          <p:cNvSpPr txBox="1"/>
          <p:nvPr/>
        </p:nvSpPr>
        <p:spPr>
          <a:xfrm>
            <a:off x="5763725" y="3995750"/>
            <a:ext cx="34929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0000"/>
                </a:solidFill>
              </a:rPr>
              <a:t>We have no physical hardware </a:t>
            </a:r>
            <a:endParaRPr sz="2900">
              <a:solidFill>
                <a:srgbClr val="990000"/>
              </a:solidFill>
            </a:endParaRPr>
          </a:p>
        </p:txBody>
      </p:sp>
      <p:sp>
        <p:nvSpPr>
          <p:cNvPr id="403" name="Google Shape;403;p34"/>
          <p:cNvSpPr txBox="1"/>
          <p:nvPr/>
        </p:nvSpPr>
        <p:spPr>
          <a:xfrm>
            <a:off x="276000" y="4762825"/>
            <a:ext cx="37086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[</a:t>
            </a:r>
            <a:r>
              <a:rPr lang="en" sz="1000">
                <a:solidFill>
                  <a:schemeClr val="dk2"/>
                </a:solidFill>
              </a:rPr>
              <a:t>5</a:t>
            </a:r>
            <a:r>
              <a:rPr lang="en" sz="1000">
                <a:solidFill>
                  <a:schemeClr val="dk2"/>
                </a:solidFill>
              </a:rPr>
              <a:t>] https://www.dfrobot.com/blog-13481.html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04" name="Google Shape;404;p34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7750"/>
            <a:ext cx="4808774" cy="270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35"/>
          <p:cNvSpPr txBox="1"/>
          <p:nvPr/>
        </p:nvSpPr>
        <p:spPr>
          <a:xfrm>
            <a:off x="5603450" y="1027750"/>
            <a:ext cx="2923800" cy="13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38761D"/>
                </a:solidFill>
              </a:rPr>
              <a:t>We have a lot of available hardware</a:t>
            </a:r>
            <a:endParaRPr sz="2900">
              <a:solidFill>
                <a:srgbClr val="38761D"/>
              </a:solidFill>
            </a:endParaRPr>
          </a:p>
        </p:txBody>
      </p:sp>
      <p:sp>
        <p:nvSpPr>
          <p:cNvPr id="412" name="Google Shape;412;p35"/>
          <p:cNvSpPr txBox="1"/>
          <p:nvPr/>
        </p:nvSpPr>
        <p:spPr>
          <a:xfrm>
            <a:off x="5603450" y="3118925"/>
            <a:ext cx="3492900" cy="6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990000"/>
                </a:solidFill>
              </a:rPr>
              <a:t>More complex</a:t>
            </a:r>
            <a:endParaRPr sz="2900">
              <a:solidFill>
                <a:srgbClr val="990000"/>
              </a:solidFill>
            </a:endParaRPr>
          </a:p>
        </p:txBody>
      </p:sp>
      <p:sp>
        <p:nvSpPr>
          <p:cNvPr id="413" name="Google Shape;413;p35"/>
          <p:cNvSpPr txBox="1"/>
          <p:nvPr/>
        </p:nvSpPr>
        <p:spPr>
          <a:xfrm>
            <a:off x="232150" y="4724550"/>
            <a:ext cx="3708600" cy="1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[</a:t>
            </a:r>
            <a:r>
              <a:rPr lang="en" sz="1000">
                <a:solidFill>
                  <a:schemeClr val="dk2"/>
                </a:solidFill>
              </a:rPr>
              <a:t>6</a:t>
            </a:r>
            <a:r>
              <a:rPr lang="en" sz="1000">
                <a:solidFill>
                  <a:schemeClr val="dk2"/>
                </a:solidFill>
              </a:rPr>
              <a:t>] https://www.youtube.com/watch?v=MgYOa-EkVrg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414" name="Google Shape;414;p35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0" name="Google Shape;42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98175"/>
            <a:ext cx="8537857" cy="4358419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36"/>
          <p:cNvSpPr/>
          <p:nvPr/>
        </p:nvSpPr>
        <p:spPr>
          <a:xfrm>
            <a:off x="1544925" y="3220675"/>
            <a:ext cx="359700" cy="987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6"/>
          <p:cNvSpPr/>
          <p:nvPr/>
        </p:nvSpPr>
        <p:spPr>
          <a:xfrm rot="-5400000">
            <a:off x="2828875" y="2457375"/>
            <a:ext cx="359700" cy="987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/>
          <p:nvPr/>
        </p:nvSpPr>
        <p:spPr>
          <a:xfrm rot="5400000">
            <a:off x="345350" y="2457375"/>
            <a:ext cx="359700" cy="9876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6"/>
          <p:cNvSpPr/>
          <p:nvPr/>
        </p:nvSpPr>
        <p:spPr>
          <a:xfrm rot="2564183">
            <a:off x="759340" y="3061122"/>
            <a:ext cx="359845" cy="98761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6"/>
          <p:cNvSpPr/>
          <p:nvPr/>
        </p:nvSpPr>
        <p:spPr>
          <a:xfrm rot="-1747729">
            <a:off x="2318022" y="3121920"/>
            <a:ext cx="359920" cy="987507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6"/>
          <p:cNvSpPr/>
          <p:nvPr/>
        </p:nvSpPr>
        <p:spPr>
          <a:xfrm>
            <a:off x="1152475" y="2769375"/>
            <a:ext cx="1164300" cy="3936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"/>
          <p:cNvSpPr txBox="1"/>
          <p:nvPr/>
        </p:nvSpPr>
        <p:spPr>
          <a:xfrm>
            <a:off x="1420650" y="4663225"/>
            <a:ext cx="5642100" cy="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[</a:t>
            </a:r>
            <a:r>
              <a:rPr lang="en" sz="1000">
                <a:solidFill>
                  <a:schemeClr val="dk2"/>
                </a:solidFill>
              </a:rPr>
              <a:t>7</a:t>
            </a:r>
            <a:r>
              <a:rPr lang="en" sz="1000">
                <a:solidFill>
                  <a:schemeClr val="dk2"/>
                </a:solidFill>
              </a:rPr>
              <a:t>] https://milkv.io/jupiter 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428" name="Google Shape;428;p36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434" name="Google Shape;434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76">
                <a:solidFill>
                  <a:schemeClr val="dk1"/>
                </a:solidFill>
              </a:rPr>
              <a:t>[1] </a:t>
            </a:r>
            <a:r>
              <a:rPr lang="en" sz="976" u="sng">
                <a:solidFill>
                  <a:schemeClr val="dk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https://www.ualberta.ca/en/computing-science/news-and-events/news/2021/march/nelson-amaral-awarded-with-2020-remote-teaching-award.html</a:t>
            </a:r>
            <a:endParaRPr sz="97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976">
                <a:solidFill>
                  <a:schemeClr val="dk1"/>
                </a:solidFill>
              </a:rPr>
            </a:br>
            <a:r>
              <a:rPr lang="en" sz="976">
                <a:solidFill>
                  <a:schemeClr val="dk1"/>
                </a:solidFill>
              </a:rPr>
              <a:t>[2] </a:t>
            </a:r>
            <a:r>
              <a:rPr lang="en" sz="976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https://llvm.org/doxygen/AggressiveInstCombine_8cpp_source.html#l01008</a:t>
            </a:r>
            <a:endParaRPr sz="97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76">
                <a:solidFill>
                  <a:schemeClr val="dk1"/>
                </a:solidFill>
              </a:rPr>
              <a:t>[4] https://www.alexander-patzer.de/codet5/</a:t>
            </a:r>
            <a:endParaRPr sz="97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76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[5] </a:t>
            </a:r>
            <a:r>
              <a:rPr lang="en" sz="10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https://www.dfrobot.com/blog-13481.html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[6] </a:t>
            </a:r>
            <a:r>
              <a:rPr lang="en" sz="1000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https://www.youtube.com/watch?v=MgYOa-EkVrg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76">
                <a:solidFill>
                  <a:schemeClr val="dk1"/>
                </a:solidFill>
              </a:rPr>
              <a:t>[7] </a:t>
            </a:r>
            <a:r>
              <a:rPr lang="en" sz="976">
                <a:solidFill>
                  <a:schemeClr val="dk1"/>
                </a:solidFill>
              </a:rPr>
              <a:t>https://milkv.io/jupiter</a:t>
            </a:r>
            <a:endParaRPr sz="976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6" name="Google Shape;436;p37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what does that mean?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“Holistic understanding” = global understanding across the entire pipeline.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Across all IR units (module, function, block, etc.)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Bridge the gap between IR-level transformations and target-specific 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layout transformations = anything that changes the ordering of the units of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Transformations changing function, basic block, and instruction ordering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So, we want to understand how, when, and where units of code move across the </a:t>
            </a:r>
            <a:r>
              <a:rPr b="1" i="1" lang="en"/>
              <a:t>ENTIRE</a:t>
            </a:r>
            <a:r>
              <a:rPr lang="en"/>
              <a:t> pipeline.</a:t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0001" y="39625"/>
            <a:ext cx="888965" cy="12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do we care?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goal: fi</a:t>
            </a:r>
            <a:r>
              <a:rPr lang="en"/>
              <a:t>nd a better solution for pass orderings!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do we find if we consider all code layout transformations?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may be redundancies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Canonicalization passes that are done repeatedly across the pipeline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Passes that are done and then reversed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Inlining -&gt; outlining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Tail duplication -&gt; tail merging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If they exist, can we reorder things to minimize these redundancies?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the very least, even if we don’t find anything, we become experts on the LLVM pass pipeline</a:t>
            </a:r>
            <a:endParaRPr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Isn’t that a lot to consider though?</a:t>
            </a:r>
            <a:endParaRPr/>
          </a:p>
        </p:txBody>
      </p:sp>
      <p:sp>
        <p:nvSpPr>
          <p:cNvPr id="93" name="Google Shape;9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That’s why we will not focus on passes that only modify </a:t>
            </a:r>
            <a:r>
              <a:rPr i="1" lang="en"/>
              <a:t>instruction</a:t>
            </a:r>
            <a:r>
              <a:rPr lang="en"/>
              <a:t> order, and only analyze passes that modify the CFG.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kindly get hints via PreservedAnalyses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pass manager explicitly identifies what analyses are preserved after a specific transformation pass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passes state they preserve the CFG - we can ignore these passes entirely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But some are less specific (they say they preserve nothing), which is less helpful</a:t>
            </a:r>
            <a:endParaRPr/>
          </a:p>
        </p:txBody>
      </p:sp>
      <p:pic>
        <p:nvPicPr>
          <p:cNvPr id="94" name="Google Shape;94;p17" title="Screenshot 2025-09-29 at 1.19.59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2550" y="3292775"/>
            <a:ext cx="4849100" cy="1199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 txBox="1"/>
          <p:nvPr/>
        </p:nvSpPr>
        <p:spPr>
          <a:xfrm>
            <a:off x="6880375" y="4190150"/>
            <a:ext cx="6951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[2]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6" name="Google Shape;96;p17"/>
          <p:cNvSpPr txBox="1"/>
          <p:nvPr/>
        </p:nvSpPr>
        <p:spPr>
          <a:xfrm>
            <a:off x="-96325" y="4633300"/>
            <a:ext cx="9249000" cy="4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[2] </a:t>
            </a:r>
            <a:r>
              <a:rPr lang="en" sz="1100" u="sng">
                <a:solidFill>
                  <a:schemeClr val="hlink"/>
                </a:solidFill>
                <a:hlinkClick r:id="rId4"/>
              </a:rPr>
              <a:t>https://llvm.org/doxygen/AggressiveInstCombine_8cpp_source.html#l01008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215925" y="93875"/>
            <a:ext cx="215892" cy="169020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320876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3676" y="152400"/>
            <a:ext cx="3891990" cy="4358417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4547225" y="4551775"/>
            <a:ext cx="3946500" cy="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AND MORE!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93875" y="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216075"/>
            <a:ext cx="8503800" cy="43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900"/>
              <a:t>Our Current Plan</a:t>
            </a:r>
            <a:endParaRPr sz="3900"/>
          </a:p>
        </p:txBody>
      </p:sp>
      <p:sp>
        <p:nvSpPr>
          <p:cNvPr id="113" name="Google Shape;113;p19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168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Current Direction</a:t>
            </a:r>
            <a:endParaRPr/>
          </a:p>
        </p:txBody>
      </p:sp>
      <p:sp>
        <p:nvSpPr>
          <p:cNvPr id="119" name="Google Shape;119;p20"/>
          <p:cNvSpPr/>
          <p:nvPr/>
        </p:nvSpPr>
        <p:spPr>
          <a:xfrm>
            <a:off x="3666788" y="938650"/>
            <a:ext cx="1661100" cy="572700"/>
          </a:xfrm>
          <a:prstGeom prst="rect">
            <a:avLst/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gathering/filtering</a:t>
            </a:r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3666713" y="1819375"/>
            <a:ext cx="1661100" cy="572700"/>
          </a:xfrm>
          <a:prstGeom prst="rect">
            <a:avLst/>
          </a:prstGeom>
          <a:solidFill>
            <a:srgbClr val="A2C4C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representation</a:t>
            </a:r>
            <a:endParaRPr/>
          </a:p>
        </p:txBody>
      </p:sp>
      <p:sp>
        <p:nvSpPr>
          <p:cNvPr id="121" name="Google Shape;121;p20"/>
          <p:cNvSpPr/>
          <p:nvPr/>
        </p:nvSpPr>
        <p:spPr>
          <a:xfrm>
            <a:off x="4976838" y="2954950"/>
            <a:ext cx="1584000" cy="572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Compare p</a:t>
            </a:r>
            <a:r>
              <a:rPr lang="en"/>
              <a:t>ass results</a:t>
            </a:r>
            <a:endParaRPr/>
          </a:p>
        </p:txBody>
      </p:sp>
      <p:sp>
        <p:nvSpPr>
          <p:cNvPr id="122" name="Google Shape;122;p20"/>
          <p:cNvSpPr/>
          <p:nvPr/>
        </p:nvSpPr>
        <p:spPr>
          <a:xfrm>
            <a:off x="2583163" y="2954950"/>
            <a:ext cx="1661100" cy="572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Represent pass actions</a:t>
            </a:r>
            <a:endParaRPr/>
          </a:p>
        </p:txBody>
      </p:sp>
      <p:sp>
        <p:nvSpPr>
          <p:cNvPr id="123" name="Google Shape;123;p20"/>
          <p:cNvSpPr/>
          <p:nvPr/>
        </p:nvSpPr>
        <p:spPr>
          <a:xfrm>
            <a:off x="3666788" y="4090525"/>
            <a:ext cx="1612500" cy="572700"/>
          </a:xfrm>
          <a:prstGeom prst="rect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</a:t>
            </a:r>
            <a:endParaRPr/>
          </a:p>
        </p:txBody>
      </p:sp>
      <p:cxnSp>
        <p:nvCxnSpPr>
          <p:cNvPr id="124" name="Google Shape;124;p20"/>
          <p:cNvCxnSpPr>
            <a:endCxn id="120" idx="0"/>
          </p:cNvCxnSpPr>
          <p:nvPr/>
        </p:nvCxnSpPr>
        <p:spPr>
          <a:xfrm>
            <a:off x="4497263" y="1511275"/>
            <a:ext cx="0" cy="30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5" name="Google Shape;125;p20"/>
          <p:cNvCxnSpPr>
            <a:stCxn id="120" idx="2"/>
            <a:endCxn id="122" idx="0"/>
          </p:cNvCxnSpPr>
          <p:nvPr/>
        </p:nvCxnSpPr>
        <p:spPr>
          <a:xfrm flipH="1">
            <a:off x="3413663" y="2392075"/>
            <a:ext cx="1083600" cy="5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20"/>
          <p:cNvCxnSpPr>
            <a:stCxn id="120" idx="2"/>
            <a:endCxn id="121" idx="0"/>
          </p:cNvCxnSpPr>
          <p:nvPr/>
        </p:nvCxnSpPr>
        <p:spPr>
          <a:xfrm>
            <a:off x="4497263" y="2392075"/>
            <a:ext cx="1271700" cy="5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7" name="Google Shape;127;p20"/>
          <p:cNvCxnSpPr>
            <a:stCxn id="122" idx="2"/>
            <a:endCxn id="123" idx="0"/>
          </p:cNvCxnSpPr>
          <p:nvPr/>
        </p:nvCxnSpPr>
        <p:spPr>
          <a:xfrm>
            <a:off x="3413713" y="3527650"/>
            <a:ext cx="1059300" cy="5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8" name="Google Shape;128;p20"/>
          <p:cNvCxnSpPr>
            <a:stCxn id="121" idx="2"/>
            <a:endCxn id="123" idx="0"/>
          </p:cNvCxnSpPr>
          <p:nvPr/>
        </p:nvCxnSpPr>
        <p:spPr>
          <a:xfrm flipH="1">
            <a:off x="4473138" y="3527650"/>
            <a:ext cx="1295700" cy="562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9" name="Google Shape;12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0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 1: Information Gathering 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Characterize optimization pipelines (O0/O1/O2/O3)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passes do we care about?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Are all passes in a pipeline </a:t>
            </a:r>
            <a:r>
              <a:rPr i="1" lang="en"/>
              <a:t>relevant? </a:t>
            </a:r>
            <a:endParaRPr i="1"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Many PGO passes - do we care?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requirements are needed for each pass?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Passes depend on analyses and other transformations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is the ordering of the passes in the pipeline?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Build an in-depth reference guide for each pass, and where the source code is located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cxnSp>
        <p:nvCxnSpPr>
          <p:cNvPr id="137" name="Google Shape;137;p21"/>
          <p:cNvCxnSpPr>
            <a:endCxn id="138" idx="0"/>
          </p:cNvCxnSpPr>
          <p:nvPr/>
        </p:nvCxnSpPr>
        <p:spPr>
          <a:xfrm>
            <a:off x="8108419" y="406684"/>
            <a:ext cx="0" cy="164400"/>
          </a:xfrm>
          <a:prstGeom prst="straightConnector1">
            <a:avLst/>
          </a:prstGeom>
          <a:noFill/>
          <a:ln cap="flat" cmpd="sng" w="50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39" name="Google Shape;139;p21"/>
          <p:cNvGrpSpPr/>
          <p:nvPr/>
        </p:nvGrpSpPr>
        <p:grpSpPr>
          <a:xfrm>
            <a:off x="7231826" y="131825"/>
            <a:ext cx="1764132" cy="1662067"/>
            <a:chOff x="6644900" y="46200"/>
            <a:chExt cx="2187393" cy="2060839"/>
          </a:xfrm>
        </p:grpSpPr>
        <p:sp>
          <p:nvSpPr>
            <p:cNvPr id="140" name="Google Shape;140;p21"/>
            <p:cNvSpPr/>
            <p:nvPr/>
          </p:nvSpPr>
          <p:spPr>
            <a:xfrm>
              <a:off x="7288900" y="121201"/>
              <a:ext cx="885900" cy="305100"/>
            </a:xfrm>
            <a:prstGeom prst="rect">
              <a:avLst/>
            </a:prstGeom>
            <a:solidFill>
              <a:srgbClr val="A4C2F4"/>
            </a:solidFill>
            <a:ln cap="flat" cmpd="sng" w="407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9300" lIns="39300" spcFirstLastPara="1" rIns="39300" wrap="square" tIns="393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2"/>
                <a:t>Information gathering/filtering</a:t>
              </a:r>
              <a:endParaRPr sz="602"/>
            </a:p>
          </p:txBody>
        </p:sp>
        <p:grpSp>
          <p:nvGrpSpPr>
            <p:cNvPr id="141" name="Google Shape;141;p21"/>
            <p:cNvGrpSpPr/>
            <p:nvPr/>
          </p:nvGrpSpPr>
          <p:grpSpPr>
            <a:xfrm>
              <a:off x="6644900" y="46200"/>
              <a:ext cx="2187393" cy="2060839"/>
              <a:chOff x="6644900" y="46200"/>
              <a:chExt cx="2187393" cy="2060839"/>
            </a:xfrm>
          </p:grpSpPr>
          <p:sp>
            <p:nvSpPr>
              <p:cNvPr id="142" name="Google Shape;142;p21"/>
              <p:cNvSpPr/>
              <p:nvPr/>
            </p:nvSpPr>
            <p:spPr>
              <a:xfrm>
                <a:off x="6644900" y="144300"/>
                <a:ext cx="622200" cy="3051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rgbClr val="FF0000"/>
              </a:solidFill>
              <a:ln cap="flat" cmpd="sng" w="7675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73725" lIns="73725" spcFirstLastPara="1" rIns="73725" wrap="square" tIns="737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129"/>
              </a:p>
            </p:txBody>
          </p:sp>
          <p:grpSp>
            <p:nvGrpSpPr>
              <p:cNvPr id="143" name="Google Shape;143;p21"/>
              <p:cNvGrpSpPr/>
              <p:nvPr/>
            </p:nvGrpSpPr>
            <p:grpSpPr>
              <a:xfrm>
                <a:off x="6711050" y="46200"/>
                <a:ext cx="2121243" cy="2060839"/>
                <a:chOff x="6711050" y="46200"/>
                <a:chExt cx="2121243" cy="2060839"/>
              </a:xfrm>
            </p:grpSpPr>
            <p:sp>
              <p:nvSpPr>
                <p:cNvPr id="138" name="Google Shape;138;p21"/>
                <p:cNvSpPr/>
                <p:nvPr/>
              </p:nvSpPr>
              <p:spPr>
                <a:xfrm>
                  <a:off x="7288860" y="590848"/>
                  <a:ext cx="885900" cy="305100"/>
                </a:xfrm>
                <a:prstGeom prst="rect">
                  <a:avLst/>
                </a:prstGeom>
                <a:solidFill>
                  <a:srgbClr val="A2C4C9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Information representation</a:t>
                  </a:r>
                  <a:endParaRPr sz="602"/>
                </a:p>
              </p:txBody>
            </p:sp>
            <p:sp>
              <p:nvSpPr>
                <p:cNvPr id="144" name="Google Shape;144;p21"/>
                <p:cNvSpPr/>
                <p:nvPr/>
              </p:nvSpPr>
              <p:spPr>
                <a:xfrm>
                  <a:off x="7987493" y="1196394"/>
                  <a:ext cx="844800" cy="305100"/>
                </a:xfrm>
                <a:prstGeom prst="rect">
                  <a:avLst/>
                </a:prstGeom>
                <a:solidFill>
                  <a:srgbClr val="F4CCCC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Pass results</a:t>
                  </a:r>
                  <a:endParaRPr sz="602"/>
                </a:p>
              </p:txBody>
            </p:sp>
            <p:sp>
              <p:nvSpPr>
                <p:cNvPr id="145" name="Google Shape;145;p21"/>
                <p:cNvSpPr/>
                <p:nvPr/>
              </p:nvSpPr>
              <p:spPr>
                <a:xfrm>
                  <a:off x="6711050" y="1196394"/>
                  <a:ext cx="885900" cy="305100"/>
                </a:xfrm>
                <a:prstGeom prst="rect">
                  <a:avLst/>
                </a:prstGeom>
                <a:solidFill>
                  <a:srgbClr val="FFF2CC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Pass actions</a:t>
                  </a:r>
                  <a:endParaRPr sz="602"/>
                </a:p>
              </p:txBody>
            </p:sp>
            <p:sp>
              <p:nvSpPr>
                <p:cNvPr id="146" name="Google Shape;146;p21"/>
                <p:cNvSpPr/>
                <p:nvPr/>
              </p:nvSpPr>
              <p:spPr>
                <a:xfrm>
                  <a:off x="7288900" y="1801939"/>
                  <a:ext cx="859800" cy="305100"/>
                </a:xfrm>
                <a:prstGeom prst="rect">
                  <a:avLst/>
                </a:prstGeom>
                <a:solidFill>
                  <a:srgbClr val="E6B8AF"/>
                </a:solidFill>
                <a:ln cap="flat" cmpd="sng" w="407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39300" lIns="39300" spcFirstLastPara="1" rIns="39300" wrap="square" tIns="393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 sz="602"/>
                    <a:t>Evaluation</a:t>
                  </a:r>
                  <a:endParaRPr sz="602"/>
                </a:p>
              </p:txBody>
            </p:sp>
            <p:cxnSp>
              <p:nvCxnSpPr>
                <p:cNvPr id="147" name="Google Shape;147;p21"/>
                <p:cNvCxnSpPr>
                  <a:stCxn id="138" idx="2"/>
                  <a:endCxn id="145" idx="0"/>
                </p:cNvCxnSpPr>
                <p:nvPr/>
              </p:nvCxnSpPr>
              <p:spPr>
                <a:xfrm flipH="1">
                  <a:off x="7154010" y="895948"/>
                  <a:ext cx="5778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8" name="Google Shape;148;p21"/>
                <p:cNvCxnSpPr>
                  <a:stCxn id="138" idx="2"/>
                  <a:endCxn id="144" idx="0"/>
                </p:cNvCxnSpPr>
                <p:nvPr/>
              </p:nvCxnSpPr>
              <p:spPr>
                <a:xfrm>
                  <a:off x="7731810" y="895948"/>
                  <a:ext cx="6780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49" name="Google Shape;149;p21"/>
                <p:cNvCxnSpPr>
                  <a:stCxn id="145" idx="2"/>
                  <a:endCxn id="146" idx="0"/>
                </p:cNvCxnSpPr>
                <p:nvPr/>
              </p:nvCxnSpPr>
              <p:spPr>
                <a:xfrm>
                  <a:off x="7154000" y="1501494"/>
                  <a:ext cx="5649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cxnSp>
              <p:nvCxnSpPr>
                <p:cNvPr id="150" name="Google Shape;150;p21"/>
                <p:cNvCxnSpPr>
                  <a:stCxn id="144" idx="2"/>
                  <a:endCxn id="146" idx="0"/>
                </p:cNvCxnSpPr>
                <p:nvPr/>
              </p:nvCxnSpPr>
              <p:spPr>
                <a:xfrm flipH="1">
                  <a:off x="7718693" y="1501494"/>
                  <a:ext cx="691200" cy="300300"/>
                </a:xfrm>
                <a:prstGeom prst="straightConnector1">
                  <a:avLst/>
                </a:prstGeom>
                <a:noFill/>
                <a:ln cap="flat" cmpd="sng" w="4075">
                  <a:solidFill>
                    <a:schemeClr val="dk2"/>
                  </a:solidFill>
                  <a:prstDash val="solid"/>
                  <a:round/>
                  <a:headEnd len="med" w="med" type="none"/>
                  <a:tailEnd len="med" w="med" type="triangle"/>
                </a:ln>
              </p:spPr>
            </p:cxnSp>
            <p:sp>
              <p:nvSpPr>
                <p:cNvPr id="151" name="Google Shape;151;p21"/>
                <p:cNvSpPr/>
                <p:nvPr/>
              </p:nvSpPr>
              <p:spPr>
                <a:xfrm>
                  <a:off x="7200200" y="46200"/>
                  <a:ext cx="1063200" cy="501300"/>
                </a:xfrm>
                <a:prstGeom prst="ellipse">
                  <a:avLst/>
                </a:prstGeom>
                <a:noFill/>
                <a:ln cap="flat" cmpd="sng" w="23050">
                  <a:solidFill>
                    <a:srgbClr val="FF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73725" lIns="73725" spcFirstLastPara="1" rIns="73725" wrap="square" tIns="737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129"/>
                </a:p>
              </p:txBody>
            </p:sp>
          </p:grpSp>
        </p:grpSp>
      </p:grp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3" name="Google Shape;153;p21"/>
          <p:cNvSpPr/>
          <p:nvPr/>
        </p:nvSpPr>
        <p:spPr>
          <a:xfrm>
            <a:off x="140825" y="84500"/>
            <a:ext cx="244200" cy="225900"/>
          </a:xfrm>
          <a:prstGeom prst="sun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